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2" r:id="rId4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43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0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5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5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12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9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36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2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94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92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8994-927C-4703-B32E-73A8C123AD35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32E1-E246-42F8-93DA-B41FFB701B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5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교회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하나님의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환대의 사랑에 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화답하는 공동체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요 </a:t>
            </a:r>
            <a:r>
              <a:rPr lang="en-US" altLang="ko-KR" sz="4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15:12-17, 17:17-23, </a:t>
            </a:r>
            <a: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행 </a:t>
            </a:r>
            <a:r>
              <a:rPr lang="en-US" altLang="ko-KR" sz="4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10:1-23</a:t>
            </a:r>
            <a: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b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40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펠로우십교회</a:t>
            </a:r>
            <a:r>
              <a:rPr lang="ko-KR" altLang="en-US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0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사경회</a:t>
            </a:r>
            <a:r>
              <a:rPr lang="en-US" altLang="ko-KR" sz="4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(3)</a:t>
            </a:r>
            <a:endParaRPr lang="ko-KR" altLang="en-US" sz="40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905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/>
              <a:t>-</a:t>
            </a:r>
            <a:r>
              <a:rPr lang="ko-KR" altLang="en-US" b="1" dirty="0" err="1">
                <a:solidFill>
                  <a:srgbClr val="FF0000"/>
                </a:solidFill>
              </a:rPr>
              <a:t>고넬료의</a:t>
            </a:r>
            <a:r>
              <a:rPr lang="ko-KR" altLang="en-US" b="1" dirty="0">
                <a:solidFill>
                  <a:srgbClr val="FF0000"/>
                </a:solidFill>
              </a:rPr>
              <a:t> 친척과 친구 환대</a:t>
            </a:r>
            <a:r>
              <a:rPr lang="en-US" altLang="ko-KR" b="1" dirty="0">
                <a:solidFill>
                  <a:srgbClr val="FF0000"/>
                </a:solidFill>
              </a:rPr>
              <a:t>(24</a:t>
            </a:r>
            <a:r>
              <a:rPr lang="ko-KR" altLang="en-US" b="1" dirty="0">
                <a:solidFill>
                  <a:srgbClr val="FF0000"/>
                </a:solidFill>
              </a:rPr>
              <a:t>절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2800" dirty="0"/>
              <a:t>“</a:t>
            </a:r>
            <a:r>
              <a:rPr lang="ko-KR" altLang="en-US" sz="2800" b="1" dirty="0"/>
              <a:t>이튿날 </a:t>
            </a:r>
            <a:r>
              <a:rPr lang="ko-KR" altLang="en-US" sz="2800" b="1" dirty="0" err="1"/>
              <a:t>가이사랴에</a:t>
            </a:r>
            <a:r>
              <a:rPr lang="ko-KR" altLang="en-US" sz="2800" b="1" dirty="0"/>
              <a:t> 들어가니 </a:t>
            </a:r>
            <a:r>
              <a:rPr lang="ko-KR" altLang="en-US" sz="2800" b="1" dirty="0" err="1"/>
              <a:t>고넬료가</a:t>
            </a:r>
            <a:r>
              <a:rPr lang="ko-KR" altLang="en-US" sz="2800" b="1" dirty="0"/>
              <a:t> 그의 친척과 가까운 친구들을 모아 기다리더니</a:t>
            </a:r>
            <a:r>
              <a:rPr lang="ko-KR" altLang="en-US" sz="2800" dirty="0"/>
              <a:t>”</a:t>
            </a:r>
          </a:p>
          <a:p>
            <a:pPr marL="0" indent="0">
              <a:buNone/>
            </a:pPr>
            <a:endParaRPr lang="ko-KR" altLang="en-US" sz="28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796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8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800" b="1" dirty="0" err="1" smtClean="0">
                <a:solidFill>
                  <a:srgbClr val="FF0000"/>
                </a:solidFill>
              </a:rPr>
              <a:t>고넬료의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800" b="1" dirty="0">
                <a:solidFill>
                  <a:srgbClr val="FF0000"/>
                </a:solidFill>
              </a:rPr>
              <a:t>베드로 환대와 베드로의 거절</a:t>
            </a:r>
            <a:r>
              <a:rPr lang="en-US" altLang="ko-KR" sz="2800" b="1" dirty="0">
                <a:solidFill>
                  <a:srgbClr val="FF0000"/>
                </a:solidFill>
              </a:rPr>
              <a:t>(25-26</a:t>
            </a:r>
            <a:r>
              <a:rPr lang="ko-KR" altLang="en-US" sz="2800" b="1" dirty="0">
                <a:solidFill>
                  <a:srgbClr val="FF0000"/>
                </a:solidFill>
              </a:rPr>
              <a:t>절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베드로 앞에 엎드려 절한 </a:t>
            </a:r>
            <a:r>
              <a:rPr lang="ko-KR" altLang="en-US" sz="2800" b="1" dirty="0" err="1" smtClean="0"/>
              <a:t>고넬료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err="1" smtClean="0"/>
              <a:t>고넬료를</a:t>
            </a:r>
            <a:r>
              <a:rPr lang="ko-KR" altLang="en-US" sz="2800" b="1" dirty="0" smtClean="0"/>
              <a:t> 잡아 일으켜 세운 베드로</a:t>
            </a:r>
            <a:endParaRPr lang="ko-KR" altLang="en-US" sz="2800" b="1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82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환대의 시작</a:t>
            </a:r>
            <a:r>
              <a:rPr lang="en-US" altLang="ko-KR" b="1" dirty="0" smtClean="0">
                <a:solidFill>
                  <a:srgbClr val="FF0000"/>
                </a:solidFill>
              </a:rPr>
              <a:t>=</a:t>
            </a:r>
            <a:r>
              <a:rPr lang="ko-KR" altLang="en-US" b="1" dirty="0" smtClean="0">
                <a:solidFill>
                  <a:srgbClr val="FF0000"/>
                </a:solidFill>
              </a:rPr>
              <a:t>시선 변화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ko-KR" altLang="en-US" sz="2800" b="1" dirty="0"/>
              <a:t>하나님이 시선으로 바라보는 것</a:t>
            </a:r>
            <a:r>
              <a:rPr lang="en-US" altLang="ko-KR" sz="2800" b="1" dirty="0"/>
              <a:t>, </a:t>
            </a:r>
            <a:endParaRPr lang="ko-KR" altLang="en-US" sz="2800" b="1" dirty="0"/>
          </a:p>
          <a:p>
            <a:pPr marL="0" indent="0" fontAlgn="base">
              <a:buNone/>
            </a:pPr>
            <a:r>
              <a:rPr lang="ko-KR" altLang="en-US" sz="2800" b="1" dirty="0"/>
              <a:t>하나님의 마음으로 바라보는 것</a:t>
            </a:r>
            <a:r>
              <a:rPr lang="en-US" altLang="ko-KR" sz="2800" b="1" dirty="0"/>
              <a:t>,</a:t>
            </a:r>
            <a:endParaRPr lang="ko-KR" altLang="en-US" sz="2800" b="1" dirty="0"/>
          </a:p>
          <a:p>
            <a:pPr marL="0" indent="0" fontAlgn="base">
              <a:buNone/>
            </a:pPr>
            <a:r>
              <a:rPr lang="ko-KR" altLang="en-US" sz="2800" b="1" dirty="0"/>
              <a:t>하나님의 관심으로 주목하는 것</a:t>
            </a:r>
            <a:r>
              <a:rPr lang="en-US" altLang="ko-KR" sz="2800" b="1" dirty="0"/>
              <a:t>,</a:t>
            </a:r>
            <a:endParaRPr lang="ko-KR" altLang="en-US" sz="2800" b="1" dirty="0"/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47601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베드로의 반응</a:t>
            </a:r>
            <a:r>
              <a:rPr lang="en-US" altLang="ko-KR" b="1" dirty="0" smtClean="0">
                <a:solidFill>
                  <a:srgbClr val="FF0000"/>
                </a:solidFill>
              </a:rPr>
              <a:t>(26</a:t>
            </a:r>
            <a:r>
              <a:rPr lang="ko-KR" altLang="en-US" b="1" dirty="0" smtClean="0">
                <a:solidFill>
                  <a:srgbClr val="FF0000"/>
                </a:solidFill>
              </a:rPr>
              <a:t>절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ko-KR" altLang="en-US" b="1" dirty="0"/>
              <a:t>“베드로가 일으켜 이르되 일어서라 나도 사람이라 하고”</a:t>
            </a:r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1104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두 극단적인 태도를 버린 베드로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endParaRPr lang="en-US" altLang="ko-KR" b="1" dirty="0" smtClean="0"/>
          </a:p>
          <a:p>
            <a:pPr marL="514350" indent="-514350">
              <a:buAutoNum type="arabicParenR"/>
            </a:pPr>
            <a:r>
              <a:rPr lang="ko-KR" altLang="en-US" sz="2800" b="1" dirty="0" smtClean="0"/>
              <a:t>하나님처럼 대접 받기를 거절함</a:t>
            </a:r>
            <a:endParaRPr lang="en-US" altLang="ko-KR" sz="2800" b="1" dirty="0" smtClean="0"/>
          </a:p>
          <a:p>
            <a:pPr marL="514350" indent="-514350">
              <a:buAutoNum type="arabicParenR"/>
            </a:pPr>
            <a:r>
              <a:rPr lang="ko-KR" altLang="en-US" sz="2800" b="1" dirty="0" smtClean="0"/>
              <a:t>이방인을 개처럼 취급하기를 거절함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36241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b="1" dirty="0">
                <a:solidFill>
                  <a:srgbClr val="FF0000"/>
                </a:solidFill>
              </a:rPr>
              <a:t>-</a:t>
            </a:r>
            <a:r>
              <a:rPr lang="ko-KR" altLang="en-US" sz="2800" b="1" dirty="0" err="1">
                <a:solidFill>
                  <a:srgbClr val="FF0000"/>
                </a:solidFill>
              </a:rPr>
              <a:t>고넬료의</a:t>
            </a:r>
            <a:r>
              <a:rPr lang="ko-KR" altLang="en-US" sz="2800" b="1" dirty="0">
                <a:solidFill>
                  <a:srgbClr val="FF0000"/>
                </a:solidFill>
              </a:rPr>
              <a:t> 설명</a:t>
            </a:r>
            <a:r>
              <a:rPr lang="en-US" altLang="ko-KR" sz="2800" b="1" dirty="0">
                <a:solidFill>
                  <a:srgbClr val="FF0000"/>
                </a:solidFill>
              </a:rPr>
              <a:t>(27-33</a:t>
            </a:r>
            <a:r>
              <a:rPr lang="ko-KR" altLang="en-US" sz="2800" b="1" dirty="0">
                <a:solidFill>
                  <a:srgbClr val="FF0000"/>
                </a:solidFill>
              </a:rPr>
              <a:t>절</a:t>
            </a:r>
            <a:r>
              <a:rPr lang="en-US" altLang="ko-KR" sz="2800" b="1" dirty="0">
                <a:solidFill>
                  <a:srgbClr val="FF0000"/>
                </a:solidFill>
              </a:rPr>
              <a:t>)</a:t>
            </a:r>
            <a:endParaRPr lang="ko-KR" alt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 fontAlgn="base">
              <a:buNone/>
            </a:pPr>
            <a:r>
              <a:rPr lang="ko-KR" altLang="en-US" sz="2800" b="1" dirty="0"/>
              <a:t>“</a:t>
            </a:r>
            <a:r>
              <a:rPr lang="ko-KR" altLang="en-US" sz="2800" b="1" dirty="0">
                <a:solidFill>
                  <a:srgbClr val="FF0000"/>
                </a:solidFill>
              </a:rPr>
              <a:t>유대인으로서 이방인과 교제하며 가까이 하는 것이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위법인 </a:t>
            </a:r>
            <a:r>
              <a:rPr lang="ko-KR" altLang="en-US" sz="2800" b="1" dirty="0">
                <a:solidFill>
                  <a:srgbClr val="FF0000"/>
                </a:solidFill>
              </a:rPr>
              <a:t>줄은 너희도 알거니와 </a:t>
            </a:r>
            <a:r>
              <a:rPr lang="ko-KR" altLang="en-US" sz="2800" b="1" dirty="0" smtClean="0"/>
              <a:t>하나님께서 </a:t>
            </a:r>
            <a:r>
              <a:rPr lang="ko-KR" altLang="en-US" sz="2800" b="1" dirty="0"/>
              <a:t>내게 지시하사 아무도 속되다 하거나 </a:t>
            </a:r>
            <a:r>
              <a:rPr lang="ko-KR" altLang="en-US" sz="2800" b="1" dirty="0" smtClean="0"/>
              <a:t>깨끗하지 </a:t>
            </a:r>
            <a:r>
              <a:rPr lang="ko-KR" altLang="en-US" sz="2800" b="1" dirty="0"/>
              <a:t>않다 하지 말라 하시기로 </a:t>
            </a:r>
            <a:r>
              <a:rPr lang="ko-KR" altLang="en-US" sz="2800" b="1" dirty="0" smtClean="0"/>
              <a:t>부름을 </a:t>
            </a:r>
            <a:r>
              <a:rPr lang="ko-KR" altLang="en-US" sz="2800" b="1" dirty="0"/>
              <a:t>사양하지 아니하고 왔노라 </a:t>
            </a:r>
            <a:r>
              <a:rPr lang="ko-KR" altLang="en-US" sz="2800" b="1" dirty="0" err="1"/>
              <a:t>묻노니</a:t>
            </a:r>
            <a:r>
              <a:rPr lang="ko-KR" altLang="en-US" sz="2800" b="1" dirty="0"/>
              <a:t> 무슨 일로 나를 불렀느냐”</a:t>
            </a:r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584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err="1" smtClean="0">
                <a:solidFill>
                  <a:srgbClr val="FF0000"/>
                </a:solidFill>
              </a:rPr>
              <a:t>안디옥에서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보인 베드로의 위선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2800" b="1" dirty="0"/>
              <a:t>“</a:t>
            </a:r>
            <a:r>
              <a:rPr lang="ko-KR" altLang="en-US" sz="2800" b="1" dirty="0">
                <a:solidFill>
                  <a:srgbClr val="0070C0"/>
                </a:solidFill>
              </a:rPr>
              <a:t>그러므로 나는 그들이 복음의 진리를 따라 바르게 행하지 아니함을 보고 </a:t>
            </a:r>
            <a:r>
              <a:rPr lang="ko-KR" altLang="en-US" sz="2800" b="1" dirty="0"/>
              <a:t>모든 자 앞에서 </a:t>
            </a:r>
            <a:r>
              <a:rPr lang="ko-KR" altLang="en-US" sz="2800" b="1" dirty="0" err="1"/>
              <a:t>게바에게</a:t>
            </a:r>
            <a:r>
              <a:rPr lang="ko-KR" altLang="en-US" sz="2800" b="1" dirty="0"/>
              <a:t> 이르되 네가 유대인으로서 이방인을 따르고 유대인답게 살지 아니하면서 어찌하여 억지로 이방인을 유대인답게 살게 하려느냐 하였노라”</a:t>
            </a:r>
            <a:r>
              <a:rPr lang="en-US" altLang="ko-KR" sz="2800" b="1" dirty="0"/>
              <a:t>(</a:t>
            </a:r>
            <a:r>
              <a:rPr lang="ko-KR" altLang="en-US" sz="2800" b="1" dirty="0"/>
              <a:t>갈 </a:t>
            </a:r>
            <a:r>
              <a:rPr lang="en-US" altLang="ko-KR" sz="2800" b="1" dirty="0"/>
              <a:t>2:14)</a:t>
            </a:r>
            <a:endParaRPr lang="ko-KR" altLang="en-US" sz="2800" b="1" dirty="0"/>
          </a:p>
          <a:p>
            <a:pPr marL="0" indent="0">
              <a:buNone/>
            </a:pPr>
            <a:endParaRPr lang="en-US" altLang="ko-KR" sz="2800" b="1" dirty="0" smtClean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158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새 시대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b="1" dirty="0"/>
              <a:t>“하나님께서 내게 지시하사 아무도 속되다 하거나 깨끗하지 않다 하지 말라”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654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z="4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rgbClr val="0070C0"/>
                </a:solidFill>
              </a:rPr>
              <a:t>베드로를 환영하는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고넬료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(33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절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r>
              <a:rPr lang="ko-KR" altLang="en-US" sz="2800" b="1" dirty="0"/>
              <a:t>“내가 곧 당신에게 사람을 보내었는데 오셨으니 잘하였나이다 이제 우리는 주께서 당신에게 명하신 모든 것을 듣고자 하여 다 하나님 앞에 있나이다” </a:t>
            </a:r>
          </a:p>
          <a:p>
            <a:pPr marL="0" indent="0">
              <a:buNone/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9119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오셨으니 잘 하셨습니다</a:t>
            </a:r>
            <a:r>
              <a:rPr lang="en-US" altLang="ko-KR" b="1" dirty="0" smtClean="0"/>
              <a:t>.</a:t>
            </a:r>
          </a:p>
          <a:p>
            <a:endParaRPr lang="en-US" altLang="ko-KR" b="1" dirty="0"/>
          </a:p>
          <a:p>
            <a:r>
              <a:rPr lang="ko-KR" altLang="en-US" b="1" dirty="0" smtClean="0"/>
              <a:t>우리가 다 하나님 앞에 있습니다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68744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환대의 사랑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사람다움을 </a:t>
            </a:r>
            <a:r>
              <a:rPr lang="ko-KR" altLang="en-US" sz="2800" b="1" dirty="0"/>
              <a:t>확인해주고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사람이 되려는 노력을 지지해주는 </a:t>
            </a:r>
            <a:r>
              <a:rPr lang="ko-KR" altLang="en-US" sz="2800" b="1" dirty="0" smtClean="0"/>
              <a:t>일</a:t>
            </a:r>
            <a:r>
              <a:rPr lang="en-US" altLang="ko-KR" sz="2800" b="1" dirty="0" smtClean="0"/>
              <a:t>”</a:t>
            </a:r>
            <a:endParaRPr lang="ko-KR" altLang="en-US" sz="2800" b="1" dirty="0"/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798134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3. </a:t>
            </a:r>
            <a:r>
              <a:rPr lang="ko-KR" altLang="en-US" b="1" dirty="0">
                <a:solidFill>
                  <a:srgbClr val="FF0000"/>
                </a:solidFill>
              </a:rPr>
              <a:t>베드로의 환대</a:t>
            </a:r>
            <a:r>
              <a:rPr lang="en-US" altLang="ko-KR" b="1" dirty="0">
                <a:solidFill>
                  <a:srgbClr val="FF0000"/>
                </a:solidFill>
              </a:rPr>
              <a:t>(34-43</a:t>
            </a:r>
            <a:r>
              <a:rPr lang="ko-KR" altLang="en-US" b="1" dirty="0">
                <a:solidFill>
                  <a:srgbClr val="FF0000"/>
                </a:solidFill>
              </a:rPr>
              <a:t>절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  <a:endParaRPr lang="ko-KR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베드로가 전해줄 주님의 말씀</a:t>
            </a:r>
            <a:r>
              <a:rPr lang="en-US" altLang="ko-KR" sz="2800" b="1" dirty="0" smtClean="0"/>
              <a:t>: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rgbClr val="0070C0"/>
                </a:solidFill>
              </a:rPr>
              <a:t>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주 예수 그리스도의 복음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8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복음의 원천이 되시는 하나님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dirty="0"/>
              <a:t>34 </a:t>
            </a:r>
            <a:r>
              <a:rPr lang="ko-KR" altLang="en-US" b="1" dirty="0"/>
              <a:t>베드로가 입을 열어 말하되 내가 참으로 </a:t>
            </a:r>
            <a:r>
              <a:rPr lang="ko-KR" altLang="en-US" b="1" dirty="0">
                <a:solidFill>
                  <a:srgbClr val="FF0000"/>
                </a:solidFill>
              </a:rPr>
              <a:t>하나님은 사람의 외모를 보지 아니하시고 </a:t>
            </a:r>
            <a:r>
              <a:rPr lang="en-US" altLang="ko-KR" b="1" dirty="0"/>
              <a:t>35 </a:t>
            </a:r>
            <a:r>
              <a:rPr lang="ko-KR" altLang="en-US" b="1" dirty="0">
                <a:solidFill>
                  <a:srgbClr val="FF0000"/>
                </a:solidFill>
              </a:rPr>
              <a:t>각 나라 </a:t>
            </a:r>
            <a:r>
              <a:rPr lang="ko-KR" altLang="en-US" b="1" dirty="0"/>
              <a:t>중 하나님을 경외하며 의를 행하는 사람은 </a:t>
            </a:r>
            <a:r>
              <a:rPr lang="ko-KR" altLang="en-US" b="1" dirty="0">
                <a:solidFill>
                  <a:srgbClr val="FF0000"/>
                </a:solidFill>
              </a:rPr>
              <a:t>다</a:t>
            </a:r>
            <a:r>
              <a:rPr lang="ko-KR" altLang="en-US" b="1" dirty="0"/>
              <a:t> 받으시는 줄 깨달았도다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3942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b="1" dirty="0" smtClean="0"/>
              <a:t>외모로 판단하지 않으시는 하나님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-</a:t>
            </a:r>
            <a:r>
              <a:rPr lang="ko-KR" altLang="en-US" b="1" dirty="0" smtClean="0"/>
              <a:t>하나님의 자녀들도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61510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b="1" dirty="0" smtClean="0"/>
              <a:t>2) </a:t>
            </a:r>
            <a:r>
              <a:rPr lang="ko-KR" altLang="en-US" sz="2800" b="1" dirty="0" smtClean="0"/>
              <a:t>각 나라 중 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하나님 경외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+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의 행하는 자 </a:t>
            </a:r>
            <a:r>
              <a:rPr lang="ko-KR" altLang="en-US" sz="2800" b="1" dirty="0" smtClean="0"/>
              <a:t>받으시는 하나님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   =</a:t>
            </a:r>
            <a:r>
              <a:rPr lang="ko-KR" altLang="en-US" sz="2800" b="1" dirty="0" smtClean="0"/>
              <a:t>예수 믿는 자의 삶의 열매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33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35</a:t>
            </a:r>
            <a:r>
              <a:rPr lang="ko-KR" altLang="en-US" b="1" dirty="0" smtClean="0"/>
              <a:t>절</a:t>
            </a:r>
            <a:endParaRPr lang="en-US" altLang="ko-KR" b="1" dirty="0" smtClean="0"/>
          </a:p>
          <a:p>
            <a:pPr marL="0" indent="0">
              <a:buNone/>
            </a:pPr>
            <a:r>
              <a:rPr lang="ko-KR" altLang="en-US" b="1" dirty="0" smtClean="0"/>
              <a:t>베드로가 </a:t>
            </a:r>
            <a:r>
              <a:rPr lang="en-US" altLang="ko-KR" b="1" dirty="0" smtClean="0">
                <a:solidFill>
                  <a:srgbClr val="FF0000"/>
                </a:solidFill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</a:rPr>
              <a:t>깨달았다</a:t>
            </a:r>
            <a:r>
              <a:rPr lang="en-US" altLang="ko-KR" b="1" dirty="0" smtClean="0">
                <a:solidFill>
                  <a:srgbClr val="FF0000"/>
                </a:solidFill>
              </a:rPr>
              <a:t>”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08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예수님과 복음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pPr marL="0" indent="0" fontAlgn="base">
              <a:buNone/>
            </a:pPr>
            <a:r>
              <a:rPr lang="en-US" altLang="ko-KR" sz="2800" b="1" dirty="0" smtClean="0"/>
              <a:t>“36 </a:t>
            </a:r>
            <a:r>
              <a:rPr lang="ko-KR" altLang="en-US" sz="2800" b="1" dirty="0">
                <a:solidFill>
                  <a:srgbClr val="FF0000"/>
                </a:solidFill>
              </a:rPr>
              <a:t>만유의 주 </a:t>
            </a:r>
            <a:r>
              <a:rPr lang="ko-KR" altLang="en-US" sz="2800" b="1" dirty="0"/>
              <a:t>되신 예수 그리스도로 말미암아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화평의 </a:t>
            </a:r>
            <a:r>
              <a:rPr lang="ko-KR" altLang="en-US" sz="2800" b="1" dirty="0">
                <a:solidFill>
                  <a:srgbClr val="FF0000"/>
                </a:solidFill>
              </a:rPr>
              <a:t>복음</a:t>
            </a:r>
            <a:r>
              <a:rPr lang="ko-KR" altLang="en-US" sz="2800" b="1" dirty="0"/>
              <a:t>을 전하사 이스라엘 자손들에게 보내신 말씀 </a:t>
            </a:r>
            <a:r>
              <a:rPr lang="en-US" altLang="ko-KR" sz="2800" b="1" dirty="0" smtClean="0"/>
              <a:t>37 </a:t>
            </a:r>
            <a:r>
              <a:rPr lang="ko-KR" altLang="en-US" sz="2800" b="1" dirty="0"/>
              <a:t>곧 요한이 그 세례를 반포한 후에 </a:t>
            </a:r>
            <a:r>
              <a:rPr lang="ko-KR" altLang="en-US" sz="2800" b="1" dirty="0" err="1"/>
              <a:t>갈릴리에서</a:t>
            </a:r>
            <a:r>
              <a:rPr lang="ko-KR" altLang="en-US" sz="2800" b="1" dirty="0"/>
              <a:t> 시작하여 온 유대에 두루 전파된 그것을 너희도 알거니와 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730200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예수님의 사역</a:t>
            </a:r>
            <a:endParaRPr lang="en-US" altLang="ko-KR" b="1" dirty="0" smtClean="0"/>
          </a:p>
          <a:p>
            <a:endParaRPr lang="en-US" altLang="ko-KR" b="1" dirty="0" smtClean="0"/>
          </a:p>
          <a:p>
            <a:pPr marL="0" indent="0" fontAlgn="base">
              <a:buNone/>
            </a:pPr>
            <a:r>
              <a:rPr lang="en-US" altLang="ko-KR" sz="2800" b="1" dirty="0"/>
              <a:t>38 </a:t>
            </a:r>
            <a:r>
              <a:rPr lang="ko-KR" altLang="en-US" sz="2800" b="1" dirty="0"/>
              <a:t>하나님이 나사렛 예수에게 성령과 능력을 기름 붓듯 </a:t>
            </a:r>
            <a:r>
              <a:rPr lang="ko-KR" altLang="en-US" sz="2800" b="1" dirty="0" err="1"/>
              <a:t>하셨으매</a:t>
            </a:r>
            <a:r>
              <a:rPr lang="ko-KR" altLang="en-US" sz="2800" b="1" dirty="0"/>
              <a:t> </a:t>
            </a:r>
            <a:r>
              <a:rPr lang="ko-KR" altLang="en-US" sz="2800" b="1" dirty="0" smtClean="0"/>
              <a:t>그가 </a:t>
            </a:r>
            <a:r>
              <a:rPr lang="ko-KR" altLang="en-US" sz="2800" b="1" dirty="0"/>
              <a:t>두루 다니시며 선한 일을 행하시고 </a:t>
            </a:r>
            <a:r>
              <a:rPr lang="ko-KR" altLang="en-US" sz="2800" b="1" dirty="0" smtClean="0"/>
              <a:t>마귀에게 </a:t>
            </a:r>
            <a:r>
              <a:rPr lang="ko-KR" altLang="en-US" sz="2800" b="1" dirty="0"/>
              <a:t>눌린 모든 사람을 고치셨으니 </a:t>
            </a:r>
            <a:r>
              <a:rPr lang="ko-KR" altLang="en-US" sz="2800" b="1" dirty="0" smtClean="0"/>
              <a:t>이는 </a:t>
            </a:r>
            <a:r>
              <a:rPr lang="ko-KR" altLang="en-US" sz="2800" b="1" dirty="0"/>
              <a:t>하나님이 함께 하셨음이라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67063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믿음의 장애물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십자가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sz="2800" b="1" dirty="0"/>
              <a:t>39 </a:t>
            </a:r>
            <a:r>
              <a:rPr lang="ko-KR" altLang="en-US" sz="2800" b="1" dirty="0"/>
              <a:t>우리는 유대인의 땅과 예루살렘에서 그가 행하신 모든 일에 증인이라 그를 그들이 나무에 달아 죽였으나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78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믿음의 근거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부활과 증인들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 fontAlgn="base">
              <a:buNone/>
            </a:pPr>
            <a:r>
              <a:rPr lang="en-US" altLang="ko-KR" sz="2800" b="1" dirty="0"/>
              <a:t>40 </a:t>
            </a:r>
            <a:r>
              <a:rPr lang="ko-KR" altLang="en-US" sz="2800" b="1" dirty="0"/>
              <a:t>하나님이 사흘 만에 다시 살리사 나타내시되 </a:t>
            </a:r>
            <a:r>
              <a:rPr lang="en-US" altLang="ko-KR" sz="2800" b="1" dirty="0" smtClean="0"/>
              <a:t>41 </a:t>
            </a:r>
            <a:r>
              <a:rPr lang="ko-KR" altLang="en-US" sz="2800" b="1" dirty="0"/>
              <a:t>모든 백성에게 하신 것이 아니요 </a:t>
            </a:r>
            <a:r>
              <a:rPr lang="ko-KR" altLang="en-US" sz="2800" b="1" dirty="0" smtClean="0"/>
              <a:t>오직 </a:t>
            </a:r>
            <a:r>
              <a:rPr lang="ko-KR" altLang="en-US" sz="2800" b="1" dirty="0"/>
              <a:t>미리 택하신 증인 곧 죽은 자 가운데서 부활하신 후 </a:t>
            </a:r>
            <a:r>
              <a:rPr lang="ko-KR" altLang="en-US" sz="2800" b="1" dirty="0" smtClean="0"/>
              <a:t>그를 </a:t>
            </a:r>
            <a:r>
              <a:rPr lang="ko-KR" altLang="en-US" sz="2800" b="1" dirty="0"/>
              <a:t>모시고 </a:t>
            </a:r>
            <a:r>
              <a:rPr lang="ko-KR" altLang="en-US" sz="2800" b="1" dirty="0">
                <a:solidFill>
                  <a:srgbClr val="FF0000"/>
                </a:solidFill>
              </a:rPr>
              <a:t>음식을 먹은 우리에게 </a:t>
            </a:r>
            <a:r>
              <a:rPr lang="ko-KR" altLang="en-US" sz="2800" b="1" dirty="0"/>
              <a:t>하신 것이라 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8369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심판하시는 예수님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 fontAlgn="base">
              <a:buNone/>
            </a:pPr>
            <a:r>
              <a:rPr lang="en-US" altLang="ko-KR" sz="2800" b="1" dirty="0"/>
              <a:t>42 </a:t>
            </a:r>
            <a:r>
              <a:rPr lang="ko-KR" altLang="en-US" sz="2800" b="1" dirty="0"/>
              <a:t>우리에게 명하사 백성에게 전도하되 </a:t>
            </a:r>
            <a:r>
              <a:rPr lang="ko-KR" altLang="en-US" sz="2800" b="1" dirty="0" smtClean="0"/>
              <a:t>하나님이 </a:t>
            </a:r>
            <a:r>
              <a:rPr lang="ko-KR" altLang="en-US" sz="2800" b="1" dirty="0"/>
              <a:t>살아 있는 자와 죽은 자의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재판장으로 정하신 </a:t>
            </a:r>
            <a:r>
              <a:rPr lang="ko-KR" altLang="en-US" sz="2800" b="1" dirty="0">
                <a:solidFill>
                  <a:srgbClr val="FF0000"/>
                </a:solidFill>
              </a:rPr>
              <a:t>자가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곧 </a:t>
            </a:r>
            <a:r>
              <a:rPr lang="ko-KR" altLang="en-US" sz="2800" b="1" dirty="0">
                <a:solidFill>
                  <a:srgbClr val="FF0000"/>
                </a:solidFill>
              </a:rPr>
              <a:t>이 사람인 것</a:t>
            </a:r>
            <a:r>
              <a:rPr lang="ko-KR" altLang="en-US" sz="2800" b="1" dirty="0"/>
              <a:t>을 증언하게 하셨고 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7114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환대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“자리”</a:t>
            </a:r>
            <a:r>
              <a:rPr lang="ko-KR" altLang="en-US" b="1" dirty="0" err="1"/>
              <a:t>를</a:t>
            </a:r>
            <a:r>
              <a:rPr lang="ko-KR" altLang="en-US" b="1" dirty="0"/>
              <a:t> 마련해주는 </a:t>
            </a:r>
            <a:r>
              <a:rPr lang="ko-KR" altLang="en-US" b="1" dirty="0" smtClean="0"/>
              <a:t>것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-</a:t>
            </a:r>
            <a:r>
              <a:rPr lang="ko-KR" altLang="en-US" b="1" dirty="0" smtClean="0"/>
              <a:t>공간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-</a:t>
            </a:r>
            <a:r>
              <a:rPr lang="ko-KR" altLang="en-US" b="1" dirty="0" smtClean="0"/>
              <a:t>역</a:t>
            </a:r>
            <a:r>
              <a:rPr lang="ko-KR" altLang="en-US" b="1" dirty="0"/>
              <a:t>할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43562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선지자들의 증언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sz="2800" b="1" dirty="0"/>
              <a:t>43 </a:t>
            </a:r>
            <a:r>
              <a:rPr lang="ko-KR" altLang="en-US" sz="2800" b="1" dirty="0"/>
              <a:t>그에 대하여 </a:t>
            </a:r>
            <a:r>
              <a:rPr lang="ko-KR" altLang="en-US" sz="2800" b="1" dirty="0">
                <a:solidFill>
                  <a:srgbClr val="FF0000"/>
                </a:solidFill>
              </a:rPr>
              <a:t>모든 선지자도 증언하되 </a:t>
            </a:r>
            <a:r>
              <a:rPr lang="ko-KR" altLang="en-US" sz="2800" b="1" dirty="0" smtClean="0"/>
              <a:t>그를 </a:t>
            </a:r>
            <a:r>
              <a:rPr lang="ko-KR" altLang="en-US" sz="2800" b="1" dirty="0"/>
              <a:t>믿는 사람들이 다 그의 이름을 힘입어 죄 사함을 받는다 하였느니라</a:t>
            </a:r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0254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성령님의 </a:t>
            </a:r>
            <a:r>
              <a:rPr lang="ko-KR" altLang="en-US" b="1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환대</a:t>
            </a:r>
            <a:r>
              <a:rPr lang="en-US" altLang="ko-KR" b="1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(44-48</a:t>
            </a:r>
            <a:r>
              <a:rPr lang="ko-KR" altLang="en-US" b="1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절</a:t>
            </a:r>
            <a:r>
              <a:rPr lang="en-US" altLang="ko-KR" b="1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b="1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b="1" dirty="0" smtClean="0">
                <a:solidFill>
                  <a:srgbClr val="FF0000"/>
                </a:solidFill>
              </a:rPr>
              <a:t>-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성령의 역사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o-KR" altLang="en-US" sz="2800" b="1" dirty="0"/>
              <a:t>“</a:t>
            </a:r>
            <a:r>
              <a:rPr lang="en-US" altLang="ko-KR" sz="2800" b="1" dirty="0"/>
              <a:t>44 </a:t>
            </a:r>
            <a:r>
              <a:rPr lang="ko-KR" altLang="en-US" sz="2800" b="1" dirty="0"/>
              <a:t>베드로가 이 말을 할 때에 성령이 말씀 듣는 모든 사람에게 내려오시니”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014971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사람들의 반응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sz="2800" b="1" dirty="0"/>
              <a:t>“</a:t>
            </a:r>
            <a:r>
              <a:rPr lang="en-US" altLang="ko-KR" sz="2800" b="1" dirty="0"/>
              <a:t>45 </a:t>
            </a:r>
            <a:r>
              <a:rPr lang="ko-KR" altLang="en-US" sz="2800" b="1" dirty="0"/>
              <a:t>베드로와 함께 온 할례 받은 신자들이 이방인들에게도 성령 부어 주심으로 말미암아 놀라니 </a:t>
            </a:r>
            <a:r>
              <a:rPr lang="en-US" altLang="ko-KR" sz="2800" b="1" dirty="0"/>
              <a:t>46 </a:t>
            </a:r>
            <a:r>
              <a:rPr lang="ko-KR" altLang="en-US" sz="2800" b="1" dirty="0"/>
              <a:t>이는 방언을 말하며 하나님 높임을 </a:t>
            </a:r>
            <a:r>
              <a:rPr lang="ko-KR" altLang="en-US" sz="2800" b="1" dirty="0" err="1"/>
              <a:t>들음이러라</a:t>
            </a:r>
            <a:r>
              <a:rPr lang="ko-KR" altLang="en-US" sz="2800" b="1" dirty="0"/>
              <a:t>” 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93219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고넬료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경계인</a:t>
            </a:r>
            <a:endParaRPr lang="en-US" altLang="ko-KR" b="1" dirty="0" smtClean="0"/>
          </a:p>
          <a:p>
            <a:endParaRPr lang="en-US" altLang="ko-KR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외부자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이방인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/>
              <a:t>이면서 내부자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경외하는 자</a:t>
            </a:r>
            <a:r>
              <a:rPr lang="en-US" altLang="ko-KR" sz="2800" b="1" dirty="0" smtClean="0"/>
              <a:t>)</a:t>
            </a: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이방인이라는 뼈아픈 </a:t>
            </a: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낙인</a:t>
            </a:r>
            <a:r>
              <a:rPr lang="en-US" altLang="ko-KR" sz="2800" b="1" dirty="0" smtClean="0"/>
              <a:t>”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6182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b="1" dirty="0" smtClean="0">
                <a:solidFill>
                  <a:srgbClr val="FF0000"/>
                </a:solidFill>
              </a:rPr>
              <a:t>-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베드로의 환대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800" b="1" dirty="0"/>
          </a:p>
          <a:p>
            <a:pPr marL="0" indent="0" fontAlgn="base">
              <a:buNone/>
            </a:pPr>
            <a:r>
              <a:rPr lang="ko-KR" altLang="en-US" sz="2800" b="1" dirty="0"/>
              <a:t>이에 베드로가 이르되 이 사람들이 우리와 같이 성령을 받았으니 </a:t>
            </a:r>
            <a:r>
              <a:rPr lang="ko-KR" altLang="en-US" sz="2800" b="1" dirty="0" smtClean="0"/>
              <a:t>누가 </a:t>
            </a:r>
            <a:r>
              <a:rPr lang="ko-KR" altLang="en-US" sz="2800" b="1" dirty="0"/>
              <a:t>능히 물로 세례 베풂을 금하리요 하고 </a:t>
            </a:r>
            <a:r>
              <a:rPr lang="en-US" altLang="ko-KR" sz="2800" b="1" dirty="0" smtClean="0"/>
              <a:t>48 </a:t>
            </a:r>
            <a:r>
              <a:rPr lang="ko-KR" altLang="en-US" sz="2800" b="1" dirty="0"/>
              <a:t>명하여 예수 그리스도의 이름으로 세례를 베풀라 하니라 </a:t>
            </a:r>
          </a:p>
          <a:p>
            <a:pPr marL="0" indent="0">
              <a:buNone/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3998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고넬료의</a:t>
            </a:r>
            <a:r>
              <a:rPr lang="ko-KR" altLang="en-US" b="1" dirty="0" smtClean="0">
                <a:solidFill>
                  <a:srgbClr val="FF0000"/>
                </a:solidFill>
              </a:rPr>
              <a:t> 환대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“그들이 베드로에게 며칠 더 머물기를 </a:t>
            </a:r>
            <a:r>
              <a:rPr lang="ko-KR" altLang="en-US" b="1" dirty="0" err="1"/>
              <a:t>청하니라</a:t>
            </a:r>
            <a:r>
              <a:rPr lang="ko-KR" altLang="en-US" b="1" dirty="0"/>
              <a:t>”</a:t>
            </a:r>
            <a:r>
              <a:rPr lang="ko-KR" altLang="en-US" dirty="0"/>
              <a:t> </a:t>
            </a:r>
          </a:p>
          <a:p>
            <a:pPr marL="0" indent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907318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나가는 </a:t>
            </a:r>
            <a:r>
              <a:rPr lang="ko-KR" altLang="en-US" sz="2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말</a:t>
            </a:r>
            <a:endParaRPr lang="en-US" altLang="ko-KR" sz="28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endParaRPr lang="en-US" altLang="ko-KR" sz="2800" b="1" dirty="0"/>
          </a:p>
        </p:txBody>
      </p:sp>
    </p:spTree>
    <p:extLst>
      <p:ext uri="{BB962C8B-B14F-4D97-AF65-F5344CB8AC3E}">
        <p14:creationId xmlns:p14="http://schemas.microsoft.com/office/powerpoint/2010/main" val="43290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요한복음 </a:t>
            </a:r>
            <a:r>
              <a:rPr lang="en-US" altLang="ko-KR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15:12-17</a:t>
            </a:r>
            <a:endParaRPr lang="ko-KR" altLang="en-US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“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12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계명은 곧 내가 너희를 사랑한 것 같이 너희도 서로 사랑하라 하는 이것이니라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13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사람이 친구를 위하여 자기 목숨을 버리면 이보다 더 큰 사랑이 없나니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14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너희는 내가 명하는 대로 행하면 곧 나의 친구라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이제부터는 너희를 종이라 하지 아니하리니 종은 주인이 하는 것을 알지 못함이라 너희를 친구라 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하였노니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내가 내 아버지께 들은 것을 다 너희에게 알게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하였음이라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4505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16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너희가 나를 택한 것이 아니요 내가 너희를 택하여 세웠나니 이는 너희로 가서 열매를 맺게 하고 또 너희 열매가 항상 있게 하여 내 이름으로 아버지께 무엇을 구하든지 다 받게 하려 함이라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17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이것을 너희에게 명함은 너희로 서로 사랑하게 하려 함이라”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1783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altLang="ko-KR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요한복음 </a:t>
            </a:r>
            <a:r>
              <a:rPr lang="en-US" altLang="ko-KR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17:17-23</a:t>
            </a:r>
            <a:endParaRPr lang="ko-KR" altLang="en-US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“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17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그들을 진리로 거룩하게 하옵소서 아버지의 말씀은 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진리니이다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18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아버지께서 나를 세상에 보내신 것 같이 나도 그들을 세상에 보내었고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19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그들을 위하여 내가 나를 거룩하게 하오니 이는 그들도 진리로 거룩함을 얻게 하려 </a:t>
            </a:r>
            <a:r>
              <a:rPr lang="ko-KR" altLang="en-US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함이니이다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 </a:t>
            </a:r>
            <a:r>
              <a:rPr lang="ko-KR" altLang="en-US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비옵는 것은 이 사람들만 위함이 아니요 또 그들의 말로 말미암아 나를 믿는 사람들도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위함이니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136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환대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얼굴을 지켜주는 일</a:t>
            </a:r>
            <a:r>
              <a:rPr lang="en-US" altLang="ko-KR" sz="2800" b="1" dirty="0" smtClean="0"/>
              <a:t>”</a:t>
            </a: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현상하기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신성함 인정하기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947368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21 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아버지여</a:t>
            </a:r>
            <a:r>
              <a:rPr lang="en-US" altLang="ko-KR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아버지께서 내 안에</a:t>
            </a:r>
            <a:r>
              <a:rPr lang="en-US" altLang="ko-KR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아버지 안에 있는 것 같이 그들도 다 하나가 되어 우리 안에 있게 하사 세상으로 아버지께서 나를 보내신 것을 믿게 하옵소서 </a:t>
            </a:r>
            <a:r>
              <a:rPr lang="en-US" altLang="ko-KR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22 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주신 영광을 내가 그들에게 </a:t>
            </a:r>
            <a:r>
              <a:rPr lang="ko-KR" altLang="en-US" sz="28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주었사오니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이는 우리가 하나가 된 것 같이 그들도 하나가 되게 하려 </a:t>
            </a:r>
            <a:r>
              <a:rPr lang="ko-KR" altLang="en-US" sz="28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함이니이다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23 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곧 내가 그들 안에 있고 아버지께서 내 안에 계시어 그들로 온전함을 이루어 하나가 되게 하려 함은 아버지께서 나를 보내신 것과 또 나를 사랑하심 같이 그들도 사랑하신 것을 세상으로 알게 하려 함이로소이다”</a:t>
            </a:r>
          </a:p>
          <a:p>
            <a:pPr marL="0" indent="0">
              <a:buNone/>
            </a:pPr>
            <a:endParaRPr lang="ko-KR" altLang="en-US" sz="2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3328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환대의 </a:t>
            </a:r>
            <a:r>
              <a:rPr lang="ko-KR" altLang="en-US" dirty="0" err="1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선순환</a:t>
            </a:r>
            <a:endParaRPr lang="en-US" altLang="ko-KR" dirty="0" smtClean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>
              <a:buNone/>
            </a:pPr>
            <a:r>
              <a:rPr lang="en-US" altLang="ko-KR" b="1" dirty="0"/>
              <a:t>-</a:t>
            </a:r>
            <a:r>
              <a:rPr lang="ko-KR" altLang="en-US" b="1" dirty="0" err="1"/>
              <a:t>고넬료의</a:t>
            </a:r>
            <a:r>
              <a:rPr lang="ko-KR" altLang="en-US" b="1" dirty="0"/>
              <a:t> 환대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b="1" dirty="0"/>
              <a:t>-</a:t>
            </a:r>
            <a:r>
              <a:rPr lang="ko-KR" altLang="en-US" b="1" dirty="0"/>
              <a:t>베드로의 환대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b="1" dirty="0"/>
              <a:t>-</a:t>
            </a:r>
            <a:r>
              <a:rPr lang="ko-KR" altLang="en-US" b="1" dirty="0"/>
              <a:t>성령의 환대</a:t>
            </a:r>
            <a:endParaRPr lang="en-US" altLang="ko-KR" b="1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Arial" charset="0"/>
              <a:buChar char="•"/>
            </a:pPr>
            <a:r>
              <a:rPr lang="ko-KR" altLang="en-US" b="1" dirty="0"/>
              <a:t>교회</a:t>
            </a:r>
            <a:r>
              <a:rPr lang="en-US" altLang="ko-KR" b="1" dirty="0"/>
              <a:t>, </a:t>
            </a:r>
            <a:r>
              <a:rPr lang="ko-KR" altLang="en-US" b="1" dirty="0"/>
              <a:t>환대의 공동체</a:t>
            </a:r>
            <a:endParaRPr lang="en-US" altLang="ko-KR" b="1" dirty="0"/>
          </a:p>
          <a:p>
            <a:pPr>
              <a:buFont typeface="Arial" charset="0"/>
              <a:buChar char="•"/>
            </a:pPr>
            <a:r>
              <a:rPr lang="ko-KR" altLang="en-US" b="1" dirty="0"/>
              <a:t>구원</a:t>
            </a:r>
            <a:r>
              <a:rPr lang="en-US" altLang="ko-KR" b="1" dirty="0"/>
              <a:t>, </a:t>
            </a:r>
            <a:r>
              <a:rPr lang="ko-KR" altLang="en-US" b="1" dirty="0"/>
              <a:t>하나님 나라로의 환대</a:t>
            </a:r>
          </a:p>
          <a:p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05215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715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사랑의 공동체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=</a:t>
            </a:r>
            <a:r>
              <a:rPr lang="ko-KR" altLang="en-US" b="1" dirty="0" smtClean="0"/>
              <a:t>환대의 공동체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4916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이스라엘</a:t>
            </a:r>
            <a:endParaRPr lang="en-US" altLang="ko-KR" b="1" dirty="0" smtClean="0"/>
          </a:p>
          <a:p>
            <a:pPr marL="0" indent="0">
              <a:buNone/>
            </a:pP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히브리 민족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err="1" smtClean="0"/>
              <a:t>하비루</a:t>
            </a:r>
            <a:r>
              <a:rPr lang="en-US" altLang="ko-KR" sz="2800" b="1" dirty="0" smtClean="0"/>
              <a:t>=</a:t>
            </a:r>
            <a:r>
              <a:rPr lang="ko-KR" altLang="en-US" sz="2800" b="1" dirty="0" smtClean="0"/>
              <a:t>떠돌이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방랑자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선민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구원</a:t>
            </a:r>
            <a:r>
              <a:rPr lang="en-US" altLang="ko-KR" sz="2800" b="1" dirty="0" smtClean="0"/>
              <a:t>=</a:t>
            </a:r>
            <a:r>
              <a:rPr lang="ko-KR" altLang="en-US" sz="2800" b="1" dirty="0" smtClean="0"/>
              <a:t>거처를 마련해주는 일</a:t>
            </a:r>
            <a:r>
              <a:rPr lang="en-US" altLang="ko-KR" sz="2800" b="1" dirty="0" smtClean="0"/>
              <a:t>=</a:t>
            </a:r>
            <a:r>
              <a:rPr lang="ko-KR" altLang="en-US" sz="2800" b="1" dirty="0" smtClean="0"/>
              <a:t>환대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심판</a:t>
            </a:r>
            <a:r>
              <a:rPr lang="en-US" altLang="ko-KR" sz="2800" b="1" dirty="0" smtClean="0"/>
              <a:t>=</a:t>
            </a:r>
            <a:r>
              <a:rPr lang="ko-KR" altLang="en-US" sz="2800" b="1" dirty="0" smtClean="0"/>
              <a:t>하나님의 냉대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박대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184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오늘 본문의 키워드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환대</a:t>
            </a:r>
            <a:endParaRPr lang="en-US" altLang="ko-KR" b="1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800" b="1" dirty="0"/>
          </a:p>
          <a:p>
            <a:pPr marL="514350" indent="-514350">
              <a:buAutoNum type="arabicParenR"/>
            </a:pPr>
            <a:r>
              <a:rPr lang="ko-KR" altLang="en-US" sz="2800" b="1" dirty="0" err="1" smtClean="0"/>
              <a:t>고넬료의</a:t>
            </a:r>
            <a:r>
              <a:rPr lang="ko-KR" altLang="en-US" sz="2800" b="1" dirty="0" smtClean="0"/>
              <a:t> 환대</a:t>
            </a:r>
            <a:endParaRPr lang="en-US" altLang="ko-KR" sz="2800" b="1" dirty="0" smtClean="0"/>
          </a:p>
          <a:p>
            <a:pPr marL="514350" indent="-514350">
              <a:buAutoNum type="arabicParenR"/>
            </a:pPr>
            <a:r>
              <a:rPr lang="ko-KR" altLang="en-US" sz="2800" b="1" dirty="0" smtClean="0"/>
              <a:t>베드로의 환대</a:t>
            </a:r>
            <a:endParaRPr lang="en-US" altLang="ko-KR" sz="2800" b="1" dirty="0" smtClean="0"/>
          </a:p>
          <a:p>
            <a:pPr marL="514350" indent="-514350">
              <a:buAutoNum type="arabicParenR"/>
            </a:pPr>
            <a:r>
              <a:rPr lang="ko-KR" altLang="en-US" sz="2800" b="1" dirty="0" smtClean="0"/>
              <a:t>성령의 환대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988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11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장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유대인 교회의 이방인 교회 환대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이방이 교회의 유대인 교회 환대</a:t>
            </a:r>
            <a:endParaRPr lang="en-US" altLang="ko-KR" sz="2800" b="1" dirty="0" smtClean="0"/>
          </a:p>
          <a:p>
            <a:pPr>
              <a:buFont typeface="Arial" charset="0"/>
              <a:buChar char="•"/>
            </a:pPr>
            <a:r>
              <a:rPr lang="en-US" altLang="ko-KR" sz="2800" b="1" dirty="0" smtClean="0">
                <a:solidFill>
                  <a:srgbClr val="FF0000"/>
                </a:solidFill>
              </a:rPr>
              <a:t>12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장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세상의 교회 박대</a:t>
            </a:r>
            <a:endParaRPr lang="en-US" altLang="ko-KR" sz="2800" b="1" dirty="0" smtClean="0"/>
          </a:p>
          <a:p>
            <a:pPr>
              <a:buFont typeface="Arial" charset="0"/>
              <a:buChar char="•"/>
            </a:pPr>
            <a:r>
              <a:rPr lang="en-US" altLang="ko-KR" sz="2800" b="1" dirty="0" smtClean="0">
                <a:solidFill>
                  <a:srgbClr val="FF0000"/>
                </a:solidFill>
              </a:rPr>
              <a:t>13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장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이방인 선교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이방인에 대한 환대</a:t>
            </a:r>
            <a:endParaRPr lang="en-US" altLang="ko-KR" sz="2800" b="1" dirty="0" smtClean="0"/>
          </a:p>
          <a:p>
            <a:pPr marL="0" indent="0">
              <a:buNone/>
            </a:pP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814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고넬료의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환대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(10:23b-33)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smtClean="0"/>
              <a:t>성령님의 명령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ko-KR" altLang="en-US" sz="28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“의심하지 말고 함께 가라 내가 그들을 보내었느니라”</a:t>
            </a:r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err="1" smtClean="0"/>
              <a:t>욥바의</a:t>
            </a:r>
            <a:r>
              <a:rPr lang="ko-KR" altLang="en-US" sz="2800" b="1" dirty="0" smtClean="0"/>
              <a:t> 요나</a:t>
            </a:r>
            <a:r>
              <a:rPr lang="en-US" altLang="ko-KR" sz="2800" b="1" dirty="0" smtClean="0"/>
              <a:t>, </a:t>
            </a:r>
            <a:r>
              <a:rPr lang="ko-KR" altLang="en-US" sz="2800" b="1" dirty="0" err="1" smtClean="0"/>
              <a:t>욥바의</a:t>
            </a:r>
            <a:r>
              <a:rPr lang="ko-KR" altLang="en-US" sz="2800" b="1" dirty="0" smtClean="0"/>
              <a:t> 베드로</a:t>
            </a:r>
            <a:endParaRPr lang="en-US" altLang="ko-KR" sz="2800" b="1" dirty="0" smtClean="0"/>
          </a:p>
          <a:p>
            <a:pPr marL="0" indent="0">
              <a:buNone/>
            </a:pPr>
            <a:r>
              <a:rPr lang="en-US" altLang="ko-KR" sz="2800" b="1" dirty="0" smtClean="0"/>
              <a:t>-</a:t>
            </a:r>
            <a:r>
              <a:rPr lang="ko-KR" altLang="en-US" sz="2800" b="1" dirty="0" err="1" smtClean="0"/>
              <a:t>가이사랴로</a:t>
            </a:r>
            <a:r>
              <a:rPr lang="ko-KR" altLang="en-US" sz="2800" b="1" dirty="0" smtClean="0"/>
              <a:t> 출발한 베드로</a:t>
            </a:r>
            <a:r>
              <a:rPr lang="en-US" altLang="ko-KR" sz="2800" b="1" dirty="0" smtClean="0"/>
              <a:t>(10</a:t>
            </a:r>
            <a:r>
              <a:rPr lang="ko-KR" altLang="en-US" sz="2800" b="1" dirty="0" smtClean="0"/>
              <a:t>명</a:t>
            </a:r>
            <a:r>
              <a:rPr lang="en-US" altLang="ko-KR" sz="2800" b="1" dirty="0" smtClean="0"/>
              <a:t>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58567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969</Words>
  <Application>Microsoft Office PowerPoint</Application>
  <PresentationFormat>화면 슬라이드 쇼(4:3)</PresentationFormat>
  <Paragraphs>137</Paragraphs>
  <Slides>42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43" baseType="lpstr">
      <vt:lpstr>Office 테마</vt:lpstr>
      <vt:lpstr>교회,  하나님의 환대의 사랑에  화답하는 공동체 (요 15:12-17, 17:17-23,  행 10:1-23) 펠로우십교회 사경회(3)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베드로의 환대, 고넬료의 환대, 성령님의 환대 (사도행전 10:23b-48) 사도행전 강해(25)</dc:title>
  <dc:creator>user</dc:creator>
  <cp:lastModifiedBy>user</cp:lastModifiedBy>
  <cp:revision>11</cp:revision>
  <dcterms:created xsi:type="dcterms:W3CDTF">2016-10-08T11:50:21Z</dcterms:created>
  <dcterms:modified xsi:type="dcterms:W3CDTF">2022-06-05T22:06:37Z</dcterms:modified>
</cp:coreProperties>
</file>