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43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3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50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72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16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77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9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19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38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00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BEED-0212-47DC-8B88-B38C4076AF59}" type="datetimeFigureOut">
              <a:rPr lang="ko-KR" altLang="en-US" smtClean="0"/>
              <a:t>2022-06-06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07E7-A233-4F51-B847-22969357E5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0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fld id="{660CBEED-0212-47DC-8B88-B38C4076AF59}" type="datetimeFigureOut">
              <a:rPr lang="ko-KR" altLang="en-US" smtClean="0"/>
              <a:pPr/>
              <a:t>2022-06-06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fld id="{992907E7-A233-4F51-B847-22969357E5B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815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나눔고딕 ExtraBold" panose="020D0904000000000000" pitchFamily="50" charset="-127"/>
          <a:ea typeface="나눔고딕 ExtraBold" panose="020D0904000000000000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ko-KR" altLang="en-US" sz="4800" dirty="0"/>
              <a:t>교회</a:t>
            </a:r>
            <a:r>
              <a:rPr lang="en-US" altLang="ko-KR" sz="4800" dirty="0"/>
              <a:t>, </a:t>
            </a:r>
            <a:r>
              <a:rPr lang="en-US" altLang="ko-KR" sz="4800" dirty="0" smtClean="0"/>
              <a:t/>
            </a:r>
            <a:br>
              <a:rPr lang="en-US" altLang="ko-KR" sz="4800" dirty="0" smtClean="0"/>
            </a:br>
            <a:r>
              <a:rPr lang="ko-KR" altLang="en-US" sz="4800" dirty="0" smtClean="0"/>
              <a:t>하나님의 </a:t>
            </a:r>
            <a:r>
              <a:rPr lang="ko-KR" altLang="en-US" sz="4800" dirty="0"/>
              <a:t>창조목적을 이루는 교회</a:t>
            </a:r>
            <a:r>
              <a:rPr lang="en-US" altLang="ko-KR" dirty="0"/>
              <a:t>(</a:t>
            </a:r>
            <a:r>
              <a:rPr lang="ko-KR" altLang="en-US" dirty="0"/>
              <a:t>창 </a:t>
            </a:r>
            <a:r>
              <a:rPr lang="en-US" altLang="ko-KR" dirty="0"/>
              <a:t>18:16-19, </a:t>
            </a:r>
            <a:r>
              <a:rPr lang="ko-KR" altLang="en-US" dirty="0"/>
              <a:t>출 </a:t>
            </a:r>
            <a:r>
              <a:rPr lang="en-US" altLang="ko-KR" dirty="0"/>
              <a:t>19:1-6,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눅</a:t>
            </a:r>
            <a:r>
              <a:rPr lang="ko-KR" altLang="en-US" dirty="0" smtClean="0"/>
              <a:t> </a:t>
            </a:r>
            <a:r>
              <a:rPr lang="en-US" altLang="ko-KR" dirty="0"/>
              <a:t>4:16-19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ko-KR" altLang="en-US" dirty="0" err="1" smtClean="0">
                <a:solidFill>
                  <a:srgbClr val="FF0000"/>
                </a:solidFill>
              </a:rPr>
              <a:t>펠로우십교회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err="1" smtClean="0">
                <a:solidFill>
                  <a:srgbClr val="FF0000"/>
                </a:solidFill>
              </a:rPr>
              <a:t>사경회</a:t>
            </a:r>
            <a:r>
              <a:rPr lang="en-US" altLang="ko-KR" dirty="0" smtClean="0">
                <a:solidFill>
                  <a:srgbClr val="FF0000"/>
                </a:solidFill>
              </a:rPr>
              <a:t>(2)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1640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4) </a:t>
            </a:r>
            <a:r>
              <a:rPr lang="ko-KR" altLang="en-US" dirty="0">
                <a:solidFill>
                  <a:srgbClr val="0000FF"/>
                </a:solidFill>
              </a:rPr>
              <a:t>하나님 나라 공동체로의 부름</a:t>
            </a:r>
          </a:p>
          <a:p>
            <a:pPr marL="0" indent="0" fontAlgn="base">
              <a:buNone/>
            </a:pP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/>
              <a:t>하나님의 백성으로의 부름</a:t>
            </a:r>
            <a:r>
              <a:rPr lang="en-US" altLang="ko-KR" dirty="0"/>
              <a:t>, </a:t>
            </a:r>
            <a:r>
              <a:rPr lang="ko-KR" altLang="en-US" dirty="0"/>
              <a:t>구원으로의 부름</a:t>
            </a:r>
            <a:r>
              <a:rPr lang="en-US" altLang="ko-KR" dirty="0"/>
              <a:t>, 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/>
              <a:t>생명으로의 </a:t>
            </a:r>
            <a:r>
              <a:rPr lang="ko-KR" altLang="en-US" dirty="0" smtClean="0"/>
              <a:t>부름은 공동체로의 </a:t>
            </a:r>
            <a:r>
              <a:rPr lang="ko-KR" altLang="en-US" dirty="0"/>
              <a:t>부름이어야 </a:t>
            </a: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/>
              <a:t>하나님 나라 공동체만이 사탄의 나라 공동체를 상대할 수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227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 smtClean="0">
                <a:solidFill>
                  <a:srgbClr val="0000FF"/>
                </a:solidFill>
              </a:rPr>
              <a:t>세상이 복음을 만나는 첫 번째 기회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변화된 </a:t>
            </a:r>
            <a:r>
              <a:rPr lang="ko-KR" altLang="en-US" dirty="0"/>
              <a:t>개인</a:t>
            </a:r>
            <a:r>
              <a:rPr lang="en-US" altLang="ko-KR" dirty="0"/>
              <a:t>, </a:t>
            </a:r>
            <a:r>
              <a:rPr lang="ko-KR" altLang="en-US" dirty="0"/>
              <a:t>변화된 공동체</a:t>
            </a:r>
            <a:r>
              <a:rPr lang="en-US" altLang="ko-KR" dirty="0"/>
              <a:t>, 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세상과 </a:t>
            </a:r>
            <a:r>
              <a:rPr lang="ko-KR" altLang="en-US" dirty="0"/>
              <a:t>구별된 개인과 </a:t>
            </a:r>
            <a:r>
              <a:rPr lang="ko-KR" altLang="en-US" dirty="0" smtClean="0"/>
              <a:t>공동체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89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altLang="ko-KR" dirty="0">
                <a:solidFill>
                  <a:srgbClr val="FF0000"/>
                </a:solidFill>
              </a:rPr>
              <a:t>3. </a:t>
            </a:r>
            <a:r>
              <a:rPr lang="ko-KR" altLang="en-US" dirty="0">
                <a:solidFill>
                  <a:srgbClr val="FF0000"/>
                </a:solidFill>
              </a:rPr>
              <a:t>복음과 하나님 나라와 교회</a:t>
            </a:r>
          </a:p>
          <a:p>
            <a:pPr marL="0" indent="0" fontAlgn="base">
              <a:buNone/>
            </a:pPr>
            <a:r>
              <a:rPr lang="en-US" altLang="ko-KR" dirty="0">
                <a:solidFill>
                  <a:srgbClr val="0000FF"/>
                </a:solidFill>
              </a:rPr>
              <a:t>1) </a:t>
            </a:r>
            <a:r>
              <a:rPr lang="ko-KR" altLang="en-US" dirty="0">
                <a:solidFill>
                  <a:srgbClr val="0000FF"/>
                </a:solidFill>
              </a:rPr>
              <a:t>복음과 교회</a:t>
            </a:r>
            <a:r>
              <a:rPr lang="en-US" altLang="ko-KR" dirty="0">
                <a:solidFill>
                  <a:srgbClr val="0000FF"/>
                </a:solidFill>
              </a:rPr>
              <a:t>: </a:t>
            </a:r>
            <a:r>
              <a:rPr lang="ko-KR" altLang="en-US" dirty="0">
                <a:solidFill>
                  <a:srgbClr val="0000FF"/>
                </a:solidFill>
              </a:rPr>
              <a:t>종말의 선교 공동체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무엇이 복음인가</a:t>
            </a:r>
            <a:r>
              <a:rPr lang="en-US" altLang="ko-KR" dirty="0" smtClean="0"/>
              <a:t>?</a:t>
            </a:r>
          </a:p>
          <a:p>
            <a:pPr marL="0" indent="0"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종말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이 왔다는 소식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하나님 나라가 왔다는 소식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6604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2) </a:t>
            </a:r>
            <a:r>
              <a:rPr lang="ko-KR" altLang="en-US" dirty="0">
                <a:solidFill>
                  <a:srgbClr val="0000FF"/>
                </a:solidFill>
              </a:rPr>
              <a:t>이미 임한 하나님 나라 </a:t>
            </a:r>
            <a:r>
              <a:rPr lang="ko-KR" altLang="en-US" dirty="0" smtClean="0">
                <a:solidFill>
                  <a:srgbClr val="0000FF"/>
                </a:solidFill>
              </a:rPr>
              <a:t>공동체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종말은 시작이 있고 끝이 있는 종말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직접 참여하도록 초청하는 종말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완성된 천국과 이미 이루어진 천국은 질적으로 차이가 없다</a:t>
            </a:r>
            <a:r>
              <a:rPr lang="en-US" altLang="ko-KR" dirty="0" smtClean="0"/>
              <a:t>.</a:t>
            </a:r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하나님 </a:t>
            </a:r>
            <a:r>
              <a:rPr lang="ko-KR" altLang="en-US" dirty="0"/>
              <a:t>나라는 지금은 숨겨져 있지만 </a:t>
            </a:r>
            <a:r>
              <a:rPr lang="ko-KR" altLang="en-US" dirty="0" smtClean="0"/>
              <a:t>미래에는 </a:t>
            </a:r>
            <a:r>
              <a:rPr lang="ko-KR" altLang="en-US" dirty="0"/>
              <a:t>분명이 드러나는 것만 현재와 미래가 </a:t>
            </a:r>
            <a:r>
              <a:rPr lang="ko-KR" altLang="en-US" dirty="0" smtClean="0"/>
              <a:t>다르다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5041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엄연히 존재하는 사탄의 역사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고난과 박해와 죽음은 불가피한 세대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348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3) </a:t>
            </a:r>
            <a:r>
              <a:rPr lang="ko-KR" altLang="en-US" dirty="0">
                <a:solidFill>
                  <a:srgbClr val="0000FF"/>
                </a:solidFill>
              </a:rPr>
              <a:t>약함과 고난으로 능력이 드러나고 승리하는 교회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하나님 나라의 능하고 영광스런 도래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하지만 </a:t>
            </a:r>
            <a:r>
              <a:rPr lang="ko-KR" altLang="en-US" dirty="0"/>
              <a:t>그 능력은 약함과 고난의 모습으로</a:t>
            </a:r>
            <a:r>
              <a:rPr lang="en-US" altLang="ko-KR" dirty="0"/>
              <a:t>, </a:t>
            </a:r>
            <a:r>
              <a:rPr lang="ko-KR" altLang="en-US" dirty="0" smtClean="0"/>
              <a:t>연약한 </a:t>
            </a:r>
            <a:r>
              <a:rPr lang="ko-KR" altLang="en-US" dirty="0"/>
              <a:t>인간의 모습으로</a:t>
            </a:r>
            <a:r>
              <a:rPr lang="en-US" altLang="ko-KR" dirty="0"/>
              <a:t>, </a:t>
            </a:r>
            <a:r>
              <a:rPr lang="ko-KR" altLang="en-US" dirty="0" err="1"/>
              <a:t>성육신의</a:t>
            </a:r>
            <a:r>
              <a:rPr lang="ko-KR" altLang="en-US" dirty="0"/>
              <a:t> 모습으로 이 세상에 </a:t>
            </a:r>
            <a:r>
              <a:rPr lang="ko-KR" altLang="en-US" dirty="0" smtClean="0"/>
              <a:t>들어왔다</a:t>
            </a:r>
            <a:r>
              <a:rPr lang="en-US" altLang="ko-KR" dirty="0"/>
              <a:t>.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6598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0000FF"/>
                </a:solidFill>
              </a:rPr>
              <a:t>피해야 할 두 극단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 fontAlgn="base">
              <a:buNone/>
            </a:pPr>
            <a:r>
              <a:rPr lang="en-US" altLang="ko-KR" dirty="0"/>
              <a:t>(1) </a:t>
            </a:r>
            <a:r>
              <a:rPr lang="ko-KR" altLang="en-US" dirty="0" smtClean="0"/>
              <a:t>승리주의적 행동주의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/>
              <a:t>(2) </a:t>
            </a:r>
            <a:r>
              <a:rPr lang="ko-KR" altLang="en-US" dirty="0" smtClean="0"/>
              <a:t> </a:t>
            </a:r>
            <a:r>
              <a:rPr lang="ko-KR" altLang="en-US" dirty="0"/>
              <a:t>패배주의적 </a:t>
            </a:r>
            <a:r>
              <a:rPr lang="ko-KR" altLang="en-US" dirty="0" smtClean="0"/>
              <a:t>수용주의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7746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4) </a:t>
            </a:r>
            <a:r>
              <a:rPr lang="ko-KR" altLang="en-US" dirty="0" smtClean="0">
                <a:solidFill>
                  <a:srgbClr val="0000FF"/>
                </a:solidFill>
              </a:rPr>
              <a:t>승리를 </a:t>
            </a:r>
            <a:r>
              <a:rPr lang="ko-KR" altLang="en-US" dirty="0">
                <a:solidFill>
                  <a:srgbClr val="0000FF"/>
                </a:solidFill>
              </a:rPr>
              <a:t>확신할 수 있는 근거</a:t>
            </a:r>
            <a:r>
              <a:rPr lang="en-US" altLang="ko-KR" dirty="0">
                <a:solidFill>
                  <a:srgbClr val="0000FF"/>
                </a:solidFill>
              </a:rPr>
              <a:t>: </a:t>
            </a:r>
            <a:r>
              <a:rPr lang="ko-KR" altLang="en-US" dirty="0">
                <a:solidFill>
                  <a:srgbClr val="0000FF"/>
                </a:solidFill>
              </a:rPr>
              <a:t>승천과 성령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514350" indent="-514350">
              <a:buAutoNum type="arabicParenBoth"/>
            </a:pPr>
            <a:r>
              <a:rPr lang="ko-KR" altLang="en-US" dirty="0" smtClean="0"/>
              <a:t>승천</a:t>
            </a:r>
            <a:r>
              <a:rPr lang="en-US" altLang="ko-KR" dirty="0" smtClean="0"/>
              <a:t>-</a:t>
            </a:r>
            <a:r>
              <a:rPr lang="ko-KR" altLang="en-US" dirty="0" smtClean="0"/>
              <a:t>하늘 보좌 오른편에서의 다스림</a:t>
            </a:r>
            <a:endParaRPr lang="en-US" altLang="ko-KR" dirty="0" smtClean="0"/>
          </a:p>
          <a:p>
            <a:pPr marL="514350" indent="-514350">
              <a:buAutoNum type="arabicParenBoth"/>
            </a:pPr>
            <a:r>
              <a:rPr lang="ko-KR" altLang="en-US" dirty="0" smtClean="0"/>
              <a:t>성령</a:t>
            </a:r>
            <a:r>
              <a:rPr lang="en-US" altLang="ko-KR" dirty="0" smtClean="0"/>
              <a:t>-</a:t>
            </a:r>
            <a:r>
              <a:rPr lang="ko-KR" altLang="en-US" dirty="0" smtClean="0"/>
              <a:t>종말에 약속된 하나님의 선물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9122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4. </a:t>
            </a:r>
            <a:r>
              <a:rPr lang="en-US" altLang="ko-KR" b="1" dirty="0" smtClean="0">
                <a:solidFill>
                  <a:srgbClr val="FF0000"/>
                </a:solidFill>
              </a:rPr>
              <a:t>‘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이미와</a:t>
            </a:r>
            <a:r>
              <a:rPr lang="ko-KR" altLang="en-US" b="1" dirty="0" smtClean="0">
                <a:solidFill>
                  <a:srgbClr val="FF0000"/>
                </a:solidFill>
              </a:rPr>
              <a:t> 아직</a:t>
            </a:r>
            <a:r>
              <a:rPr lang="en-US" altLang="ko-KR" b="1" dirty="0" smtClean="0">
                <a:solidFill>
                  <a:srgbClr val="FF0000"/>
                </a:solidFill>
              </a:rPr>
              <a:t>’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사이의 시대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선교의 </a:t>
            </a:r>
            <a:r>
              <a:rPr lang="ko-KR" altLang="en-US" b="1" dirty="0" smtClean="0">
                <a:solidFill>
                  <a:srgbClr val="FF0000"/>
                </a:solidFill>
              </a:rPr>
              <a:t>시대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en-US" altLang="ko-KR" b="1" dirty="0" smtClean="0"/>
              <a:t>-</a:t>
            </a:r>
            <a:r>
              <a:rPr lang="ko-KR" altLang="en-US" b="1" dirty="0" smtClean="0"/>
              <a:t>왜 미루셨을까</a:t>
            </a:r>
            <a:r>
              <a:rPr lang="en-US" altLang="ko-KR" b="1" dirty="0" smtClean="0"/>
              <a:t>?</a:t>
            </a:r>
          </a:p>
          <a:p>
            <a:pPr marL="0" indent="0">
              <a:buNone/>
            </a:pPr>
            <a:r>
              <a:rPr lang="ko-KR" altLang="en-US" b="1" dirty="0" smtClean="0"/>
              <a:t>우리의 시간은 선교의 시간</a:t>
            </a:r>
            <a:r>
              <a:rPr lang="en-US" altLang="ko-KR" b="1" dirty="0" smtClean="0"/>
              <a:t>!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참된 종교적 표현 ‘</a:t>
            </a:r>
            <a:r>
              <a:rPr lang="ko-KR" altLang="en-US" dirty="0"/>
              <a:t>선교적 순종</a:t>
            </a:r>
            <a:r>
              <a:rPr lang="ko-KR" altLang="en-US" dirty="0" smtClean="0"/>
              <a:t>’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/>
              <a:t> ‘선교’로 이어지지 않는 모든 교회론</a:t>
            </a:r>
            <a:r>
              <a:rPr lang="en-US" altLang="ko-KR" dirty="0"/>
              <a:t>, </a:t>
            </a:r>
            <a:r>
              <a:rPr lang="ko-KR" altLang="en-US" dirty="0"/>
              <a:t>모든 종말론</a:t>
            </a:r>
            <a:r>
              <a:rPr lang="en-US" altLang="ko-KR" dirty="0"/>
              <a:t>, </a:t>
            </a:r>
            <a:r>
              <a:rPr lang="ko-KR" altLang="en-US" dirty="0"/>
              <a:t>모든 복음은 다 </a:t>
            </a:r>
            <a:r>
              <a:rPr lang="ko-KR" altLang="en-US" dirty="0" smtClean="0"/>
              <a:t>왜곡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3673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ko-KR" altLang="en-US" b="1" dirty="0">
                <a:solidFill>
                  <a:srgbClr val="FF0000"/>
                </a:solidFill>
              </a:rPr>
              <a:t>나가는 말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하나님 나라와 </a:t>
            </a:r>
            <a:r>
              <a:rPr lang="ko-KR" altLang="en-US" b="1" dirty="0" smtClean="0">
                <a:solidFill>
                  <a:srgbClr val="FF0000"/>
                </a:solidFill>
              </a:rPr>
              <a:t>교회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514350" indent="-514350" fontAlgn="base">
              <a:buAutoNum type="arabicPeriod"/>
            </a:pPr>
            <a:r>
              <a:rPr lang="ko-KR" altLang="en-US" dirty="0" smtClean="0">
                <a:solidFill>
                  <a:srgbClr val="0000FF"/>
                </a:solidFill>
              </a:rPr>
              <a:t>교회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>
                <a:solidFill>
                  <a:srgbClr val="0000FF"/>
                </a:solidFill>
              </a:rPr>
              <a:t>하나님 나라 증인으로 선택 받은 </a:t>
            </a:r>
            <a:r>
              <a:rPr lang="ko-KR" altLang="en-US" dirty="0" smtClean="0">
                <a:solidFill>
                  <a:srgbClr val="0000FF"/>
                </a:solidFill>
              </a:rPr>
              <a:t>공동체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 smtClean="0"/>
              <a:t>“</a:t>
            </a:r>
            <a:r>
              <a:rPr lang="en-US" altLang="ko-KR" dirty="0"/>
              <a:t>18 </a:t>
            </a:r>
            <a:r>
              <a:rPr lang="ko-KR" altLang="en-US" dirty="0"/>
              <a:t>주의 성령이 내게 임하셨으니 이는 가난한 자에게 복음을 전하게 하시려고 내게 기름을 부으시고 나를 보내사 포로 된 자에게 자유를</a:t>
            </a:r>
            <a:r>
              <a:rPr lang="en-US" altLang="ko-KR" dirty="0"/>
              <a:t>, </a:t>
            </a:r>
            <a:r>
              <a:rPr lang="ko-KR" altLang="en-US" dirty="0"/>
              <a:t>눈 먼 자에게 다시 보게 함을 전파하며 눌린 자를 자유롭게 하고 </a:t>
            </a:r>
            <a:r>
              <a:rPr lang="en-US" altLang="ko-KR" dirty="0"/>
              <a:t>19 </a:t>
            </a:r>
            <a:r>
              <a:rPr lang="ko-KR" altLang="en-US" dirty="0"/>
              <a:t>주의 은혜의 해를 전파하게 하려 하심이라 하였더라”</a:t>
            </a:r>
          </a:p>
          <a:p>
            <a:pPr marL="0" lvl="0" indent="0" fontAlgn="base">
              <a:buNone/>
            </a:pP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64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altLang="ko-KR" dirty="0">
                <a:solidFill>
                  <a:srgbClr val="FF0000"/>
                </a:solidFill>
              </a:rPr>
              <a:t>1. </a:t>
            </a:r>
            <a:r>
              <a:rPr lang="ko-KR" altLang="en-US" dirty="0">
                <a:solidFill>
                  <a:srgbClr val="FF0000"/>
                </a:solidFill>
              </a:rPr>
              <a:t>하나님의 선교에 동참하는 교회</a:t>
            </a:r>
          </a:p>
          <a:p>
            <a:pPr marL="0" indent="0" fontAlgn="base">
              <a:buNone/>
            </a:pPr>
            <a:r>
              <a:rPr lang="en-US" altLang="ko-KR" dirty="0">
                <a:solidFill>
                  <a:srgbClr val="0000FF"/>
                </a:solidFill>
              </a:rPr>
              <a:t>1) </a:t>
            </a:r>
            <a:r>
              <a:rPr lang="ko-KR" altLang="en-US" dirty="0">
                <a:solidFill>
                  <a:srgbClr val="0000FF"/>
                </a:solidFill>
              </a:rPr>
              <a:t>교회의 존재 목적</a:t>
            </a:r>
            <a:r>
              <a:rPr lang="en-US" altLang="ko-KR" dirty="0">
                <a:solidFill>
                  <a:srgbClr val="0000FF"/>
                </a:solidFill>
              </a:rPr>
              <a:t>-</a:t>
            </a:r>
            <a:r>
              <a:rPr lang="ko-KR" altLang="en-US" dirty="0">
                <a:solidFill>
                  <a:srgbClr val="0000FF"/>
                </a:solidFill>
              </a:rPr>
              <a:t>창조의 목적을 이루는 일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‘</a:t>
            </a:r>
            <a:r>
              <a:rPr lang="ko-KR" altLang="en-US" dirty="0"/>
              <a:t>예수 믿는다</a:t>
            </a:r>
            <a:r>
              <a:rPr lang="ko-KR" altLang="en-US" dirty="0" smtClean="0"/>
              <a:t>’</a:t>
            </a:r>
            <a:r>
              <a:rPr lang="en-US" altLang="ko-KR" dirty="0" smtClean="0"/>
              <a:t>=</a:t>
            </a:r>
            <a:r>
              <a:rPr lang="ko-KR" altLang="en-US" dirty="0" smtClean="0"/>
              <a:t>‘</a:t>
            </a:r>
            <a:r>
              <a:rPr lang="ko-KR" altLang="en-US" dirty="0"/>
              <a:t>교회 다닌다’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37689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altLang="ko-KR" dirty="0">
                <a:solidFill>
                  <a:srgbClr val="0000FF"/>
                </a:solidFill>
              </a:rPr>
              <a:t>2. </a:t>
            </a:r>
            <a:r>
              <a:rPr lang="ko-KR" altLang="en-US" dirty="0">
                <a:solidFill>
                  <a:srgbClr val="0000FF"/>
                </a:solidFill>
              </a:rPr>
              <a:t>교회는 하나님 나라의 징표인 것입니다</a:t>
            </a:r>
            <a:r>
              <a:rPr lang="en-US" altLang="ko-KR" dirty="0">
                <a:solidFill>
                  <a:srgbClr val="0000FF"/>
                </a:solidFill>
              </a:rPr>
              <a:t>. 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 fontAlgn="base">
              <a:buNone/>
            </a:pPr>
            <a:endParaRPr lang="en-US" altLang="ko-KR" dirty="0"/>
          </a:p>
          <a:p>
            <a:pPr fontAlgn="base"/>
            <a:r>
              <a:rPr lang="ko-KR" altLang="en-US" dirty="0" smtClean="0"/>
              <a:t>교회를 </a:t>
            </a:r>
            <a:r>
              <a:rPr lang="ko-KR" altLang="en-US" dirty="0"/>
              <a:t>보면서 세상은 ‘실재하지만 아직 보이지 않는 무언가’</a:t>
            </a:r>
            <a:r>
              <a:rPr lang="ko-KR" altLang="en-US" dirty="0" err="1"/>
              <a:t>를</a:t>
            </a:r>
            <a:r>
              <a:rPr lang="ko-KR" altLang="en-US" dirty="0"/>
              <a:t> 향하여 </a:t>
            </a:r>
            <a:r>
              <a:rPr lang="ko-KR" altLang="en-US" dirty="0" smtClean="0"/>
              <a:t>시선을 돌린다</a:t>
            </a:r>
            <a:r>
              <a:rPr lang="en-US" altLang="ko-KR" dirty="0" smtClean="0"/>
              <a:t>.’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9260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solidFill>
                  <a:srgbClr val="0000FF"/>
                </a:solidFill>
              </a:rPr>
              <a:t>3. </a:t>
            </a:r>
            <a:r>
              <a:rPr lang="ko-KR" altLang="en-US" dirty="0">
                <a:solidFill>
                  <a:srgbClr val="0000FF"/>
                </a:solidFill>
              </a:rPr>
              <a:t>일치의 공동체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387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교회가 존재하는 목적은 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하나님이 </a:t>
            </a:r>
            <a:r>
              <a:rPr lang="ko-KR" altLang="en-US" dirty="0"/>
              <a:t>세상을 창조하신 목적과 </a:t>
            </a:r>
            <a:r>
              <a:rPr lang="ko-KR" altLang="en-US" dirty="0" smtClean="0"/>
              <a:t>같다</a:t>
            </a:r>
            <a:r>
              <a:rPr lang="en-US" altLang="ko-KR" dirty="0" smtClean="0"/>
              <a:t>!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ko-KR" altLang="en-US" dirty="0" smtClean="0"/>
              <a:t>구원의 목적은 창조의 목적을 이루는 것이다</a:t>
            </a:r>
            <a:r>
              <a:rPr lang="en-US" altLang="ko-KR" dirty="0" smtClean="0"/>
              <a:t>!</a:t>
            </a:r>
          </a:p>
          <a:p>
            <a:endParaRPr lang="en-US" altLang="ko-KR" dirty="0"/>
          </a:p>
          <a:p>
            <a:r>
              <a:rPr lang="ko-KR" altLang="en-US" dirty="0" smtClean="0"/>
              <a:t>하나님의 선교</a:t>
            </a:r>
            <a:r>
              <a:rPr lang="en-US" altLang="ko-KR" dirty="0" smtClean="0"/>
              <a:t>=</a:t>
            </a:r>
            <a:r>
              <a:rPr lang="ko-KR" altLang="en-US" dirty="0" smtClean="0"/>
              <a:t>교회의 교회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190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2) </a:t>
            </a:r>
            <a:r>
              <a:rPr lang="ko-KR" altLang="en-US" dirty="0">
                <a:solidFill>
                  <a:srgbClr val="0000FF"/>
                </a:solidFill>
              </a:rPr>
              <a:t>세상의 새 창조</a:t>
            </a:r>
            <a:r>
              <a:rPr lang="en-US" altLang="ko-KR" dirty="0">
                <a:solidFill>
                  <a:srgbClr val="0000FF"/>
                </a:solidFill>
              </a:rPr>
              <a:t>-</a:t>
            </a:r>
            <a:r>
              <a:rPr lang="ko-KR" altLang="en-US" dirty="0">
                <a:solidFill>
                  <a:srgbClr val="0000FF"/>
                </a:solidFill>
              </a:rPr>
              <a:t>그 중심에 인간이 있다</a:t>
            </a:r>
            <a:r>
              <a:rPr lang="en-US" altLang="ko-KR" dirty="0" smtClean="0">
                <a:solidFill>
                  <a:srgbClr val="0000FF"/>
                </a:solidFill>
              </a:rPr>
              <a:t>!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구원</a:t>
            </a:r>
            <a:r>
              <a:rPr lang="en-US" altLang="ko-KR" dirty="0" smtClean="0"/>
              <a:t>=</a:t>
            </a:r>
            <a:r>
              <a:rPr lang="ko-KR" altLang="en-US" dirty="0" smtClean="0"/>
              <a:t>망가진 관계의 회복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구원은 있지만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나만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구원은 없다</a:t>
            </a:r>
            <a:r>
              <a:rPr lang="en-US" altLang="ko-KR" dirty="0" smtClean="0"/>
              <a:t>!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509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3) </a:t>
            </a:r>
            <a:r>
              <a:rPr lang="ko-KR" altLang="en-US" dirty="0">
                <a:solidFill>
                  <a:srgbClr val="0000FF"/>
                </a:solidFill>
              </a:rPr>
              <a:t>구원의 </a:t>
            </a:r>
            <a:r>
              <a:rPr lang="ko-KR" altLang="en-US" dirty="0" smtClean="0">
                <a:solidFill>
                  <a:srgbClr val="0000FF"/>
                </a:solidFill>
              </a:rPr>
              <a:t>훼손</a:t>
            </a:r>
            <a:endParaRPr lang="en-US" altLang="ko-KR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자유주의자들의 훼손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복음주의자들의 훼손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19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altLang="ko-KR" b="1" dirty="0">
                <a:solidFill>
                  <a:srgbClr val="FF0000"/>
                </a:solidFill>
              </a:rPr>
              <a:t>2. ‘</a:t>
            </a:r>
            <a:r>
              <a:rPr lang="ko-KR" altLang="en-US" b="1" dirty="0">
                <a:solidFill>
                  <a:srgbClr val="FF0000"/>
                </a:solidFill>
              </a:rPr>
              <a:t>선택’을 통해 이루어 가신 하나님의 선교</a:t>
            </a:r>
          </a:p>
          <a:p>
            <a:pPr marL="0" indent="0" fontAlgn="base">
              <a:buNone/>
            </a:pPr>
            <a:r>
              <a:rPr lang="en-US" altLang="ko-KR" dirty="0">
                <a:solidFill>
                  <a:srgbClr val="0000FF"/>
                </a:solidFill>
              </a:rPr>
              <a:t>1) </a:t>
            </a:r>
            <a:r>
              <a:rPr lang="ko-KR" altLang="en-US" dirty="0">
                <a:solidFill>
                  <a:srgbClr val="0000FF"/>
                </a:solidFill>
              </a:rPr>
              <a:t>선택을 통한 선교</a:t>
            </a:r>
            <a:r>
              <a:rPr lang="en-US" altLang="ko-KR" dirty="0">
                <a:solidFill>
                  <a:srgbClr val="0000FF"/>
                </a:solidFill>
              </a:rPr>
              <a:t>, </a:t>
            </a:r>
            <a:r>
              <a:rPr lang="ko-KR" altLang="en-US" dirty="0">
                <a:solidFill>
                  <a:srgbClr val="0000FF"/>
                </a:solidFill>
              </a:rPr>
              <a:t>선교적 존재로의 선택 </a:t>
            </a:r>
          </a:p>
          <a:p>
            <a:r>
              <a:rPr lang="ko-KR" altLang="en-US" dirty="0" smtClean="0"/>
              <a:t>이스라엘 역사는 선택의 역사</a:t>
            </a:r>
            <a:endParaRPr lang="en-US" altLang="ko-KR" dirty="0" smtClean="0"/>
          </a:p>
          <a:p>
            <a:r>
              <a:rPr lang="ko-KR" altLang="en-US" dirty="0" smtClean="0"/>
              <a:t>예수님의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사도</a:t>
            </a:r>
            <a:endParaRPr lang="en-US" altLang="ko-KR" dirty="0" smtClean="0"/>
          </a:p>
          <a:p>
            <a:r>
              <a:rPr lang="ko-KR" altLang="en-US" dirty="0" smtClean="0"/>
              <a:t>교회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/>
              <a:t>“하나님은 모든 사람이 구원을 받으며 진리를 아는 데에 이르기를 </a:t>
            </a:r>
            <a:r>
              <a:rPr lang="ko-KR" altLang="en-US" dirty="0" err="1"/>
              <a:t>원하시느니라</a:t>
            </a:r>
            <a:r>
              <a:rPr lang="ko-KR" altLang="en-US" dirty="0"/>
              <a:t>”</a:t>
            </a:r>
            <a:r>
              <a:rPr lang="en-US" altLang="ko-KR" dirty="0"/>
              <a:t>(</a:t>
            </a:r>
            <a:r>
              <a:rPr lang="ko-KR" altLang="en-US" dirty="0" err="1"/>
              <a:t>딤전</a:t>
            </a:r>
            <a:r>
              <a:rPr lang="ko-KR" altLang="en-US" dirty="0"/>
              <a:t> </a:t>
            </a:r>
            <a:r>
              <a:rPr lang="en-US" altLang="ko-KR" dirty="0"/>
              <a:t>2:4)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777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altLang="ko-KR" dirty="0">
                <a:solidFill>
                  <a:srgbClr val="0000FF"/>
                </a:solidFill>
              </a:rPr>
              <a:t>2) </a:t>
            </a:r>
            <a:r>
              <a:rPr lang="ko-KR" altLang="en-US" dirty="0">
                <a:solidFill>
                  <a:srgbClr val="0000FF"/>
                </a:solidFill>
              </a:rPr>
              <a:t>공동체로의 선택</a:t>
            </a:r>
          </a:p>
          <a:p>
            <a:pPr marL="0" indent="0" fontAlgn="base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모든 </a:t>
            </a:r>
            <a:r>
              <a:rPr lang="ko-KR" altLang="en-US" dirty="0"/>
              <a:t>개인적인 선택은 ‘공동체’ 혹은 ‘새로운 사회’ 속으로의 </a:t>
            </a:r>
            <a:r>
              <a:rPr lang="ko-KR" altLang="en-US" dirty="0" smtClean="0"/>
              <a:t>부름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010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00FF"/>
                </a:solidFill>
              </a:rPr>
              <a:t>3) </a:t>
            </a:r>
            <a:r>
              <a:rPr lang="ko-KR" altLang="en-US" dirty="0">
                <a:solidFill>
                  <a:srgbClr val="0000FF"/>
                </a:solidFill>
              </a:rPr>
              <a:t>이스라엘과 예수님과 교회를 통한 선교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공동체를 통한 선교</a:t>
            </a:r>
            <a:r>
              <a:rPr lang="en-US" altLang="ko-KR" dirty="0" smtClean="0"/>
              <a:t>=</a:t>
            </a:r>
            <a:r>
              <a:rPr lang="ko-KR" altLang="en-US" dirty="0" smtClean="0"/>
              <a:t>십자가의 방식의 사랑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인격적 존재 창조 </a:t>
            </a:r>
            <a:r>
              <a:rPr lang="en-US" altLang="ko-KR" dirty="0" smtClean="0">
                <a:sym typeface="Wingdings" panose="05000000000000000000" pitchFamily="2" charset="2"/>
              </a:rPr>
              <a:t>+ </a:t>
            </a:r>
            <a:r>
              <a:rPr lang="ko-KR" altLang="en-US" dirty="0" smtClean="0">
                <a:sym typeface="Wingdings" panose="05000000000000000000" pitchFamily="2" charset="2"/>
              </a:rPr>
              <a:t>관계적 존재 창조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하나님이 바라시는 창조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나와 그것</a:t>
            </a:r>
            <a:r>
              <a:rPr lang="en-US" altLang="ko-KR" dirty="0" smtClean="0"/>
              <a:t>’(I-it)</a:t>
            </a:r>
            <a:r>
              <a:rPr lang="ko-KR" altLang="en-US" dirty="0" smtClean="0"/>
              <a:t>의 관계가 아니라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나와 너</a:t>
            </a:r>
            <a:r>
              <a:rPr lang="en-US" altLang="ko-KR" dirty="0" smtClean="0"/>
              <a:t>’(I-you)</a:t>
            </a:r>
            <a:r>
              <a:rPr lang="ko-KR" altLang="en-US" dirty="0" smtClean="0"/>
              <a:t>의 관계 창조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그래서 </a:t>
            </a:r>
            <a:r>
              <a:rPr lang="ko-KR" altLang="en-US" dirty="0" err="1" smtClean="0">
                <a:solidFill>
                  <a:srgbClr val="FF0000"/>
                </a:solidFill>
              </a:rPr>
              <a:t>성육신적</a:t>
            </a:r>
            <a:r>
              <a:rPr lang="ko-KR" altLang="en-US" dirty="0" smtClean="0">
                <a:solidFill>
                  <a:srgbClr val="FF0000"/>
                </a:solidFill>
              </a:rPr>
              <a:t> 선교를 통해서 창조하셨다</a:t>
            </a:r>
            <a:r>
              <a:rPr lang="en-US" altLang="ko-KR" dirty="0" smtClean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0494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나를 따르라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/>
              <a:t>“이제부터는 너희를 종이라 하지 아니하리니</a:t>
            </a:r>
            <a:r>
              <a:rPr lang="en-US" altLang="ko-KR" dirty="0"/>
              <a:t>, </a:t>
            </a:r>
            <a:r>
              <a:rPr lang="ko-KR" altLang="en-US" dirty="0"/>
              <a:t>종은 주인이 하는 것을 알지 못함이니라</a:t>
            </a:r>
            <a:r>
              <a:rPr lang="en-US" altLang="ko-KR" dirty="0"/>
              <a:t>. </a:t>
            </a:r>
            <a:r>
              <a:rPr lang="ko-KR" altLang="en-US" dirty="0"/>
              <a:t>너희를 친구라 </a:t>
            </a:r>
            <a:r>
              <a:rPr lang="ko-KR" altLang="en-US" dirty="0" err="1"/>
              <a:t>하였노니</a:t>
            </a:r>
            <a:r>
              <a:rPr lang="en-US" altLang="ko-KR" dirty="0"/>
              <a:t>, </a:t>
            </a:r>
            <a:r>
              <a:rPr lang="ko-KR" altLang="en-US" dirty="0"/>
              <a:t>내가 내 아버지께 들은 것을 다 너희에게 알게 하였음이라”</a:t>
            </a:r>
            <a:r>
              <a:rPr lang="en-US" altLang="ko-KR" dirty="0"/>
              <a:t>(</a:t>
            </a:r>
            <a:r>
              <a:rPr lang="ko-KR" altLang="en-US" dirty="0"/>
              <a:t>요 </a:t>
            </a:r>
            <a:r>
              <a:rPr lang="en-US" altLang="ko-KR" dirty="0"/>
              <a:t>15:15).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753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520</Words>
  <Application>Microsoft Office PowerPoint</Application>
  <PresentationFormat>화면 슬라이드 쇼(4:3)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교회,  하나님의 창조목적을 이루는 교회(창 18:16-19, 출 19:1-6,  눅 4:16-19) 펠로우십교회 사경회(2)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복음, 하나님 나라, 교회 (마가복음 1:14-15) 교회를 생각한다(2) </dc:title>
  <dc:creator>user</dc:creator>
  <cp:lastModifiedBy>user</cp:lastModifiedBy>
  <cp:revision>11</cp:revision>
  <dcterms:created xsi:type="dcterms:W3CDTF">2022-05-27T05:35:03Z</dcterms:created>
  <dcterms:modified xsi:type="dcterms:W3CDTF">2022-06-05T22:00:53Z</dcterms:modified>
</cp:coreProperties>
</file>