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6" r:id="rId23"/>
    <p:sldId id="278" r:id="rId2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DDEEF-8435-4B12-B077-9406670B1680}" type="datetimeFigureOut">
              <a:rPr lang="ko-KR" altLang="en-US" smtClean="0"/>
              <a:t>2022-06-04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F871B-FE6D-4B49-8A5C-EF083C8DE1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6302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DDEEF-8435-4B12-B077-9406670B1680}" type="datetimeFigureOut">
              <a:rPr lang="ko-KR" altLang="en-US" smtClean="0"/>
              <a:t>2022-06-04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F871B-FE6D-4B49-8A5C-EF083C8DE1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427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DDEEF-8435-4B12-B077-9406670B1680}" type="datetimeFigureOut">
              <a:rPr lang="ko-KR" altLang="en-US" smtClean="0"/>
              <a:t>2022-06-04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F871B-FE6D-4B49-8A5C-EF083C8DE1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1387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DDEEF-8435-4B12-B077-9406670B1680}" type="datetimeFigureOut">
              <a:rPr lang="ko-KR" altLang="en-US" smtClean="0"/>
              <a:t>2022-06-04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F871B-FE6D-4B49-8A5C-EF083C8DE1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2201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DDEEF-8435-4B12-B077-9406670B1680}" type="datetimeFigureOut">
              <a:rPr lang="ko-KR" altLang="en-US" smtClean="0"/>
              <a:t>2022-06-04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F871B-FE6D-4B49-8A5C-EF083C8DE1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05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DDEEF-8435-4B12-B077-9406670B1680}" type="datetimeFigureOut">
              <a:rPr lang="ko-KR" altLang="en-US" smtClean="0"/>
              <a:t>2022-06-04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F871B-FE6D-4B49-8A5C-EF083C8DE1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8362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DDEEF-8435-4B12-B077-9406670B1680}" type="datetimeFigureOut">
              <a:rPr lang="ko-KR" altLang="en-US" smtClean="0"/>
              <a:t>2022-06-04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F871B-FE6D-4B49-8A5C-EF083C8DE1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9127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DDEEF-8435-4B12-B077-9406670B1680}" type="datetimeFigureOut">
              <a:rPr lang="ko-KR" altLang="en-US" smtClean="0"/>
              <a:t>2022-06-04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F871B-FE6D-4B49-8A5C-EF083C8DE1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8946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DDEEF-8435-4B12-B077-9406670B1680}" type="datetimeFigureOut">
              <a:rPr lang="ko-KR" altLang="en-US" smtClean="0"/>
              <a:t>2022-06-04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F871B-FE6D-4B49-8A5C-EF083C8DE1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7263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DDEEF-8435-4B12-B077-9406670B1680}" type="datetimeFigureOut">
              <a:rPr lang="ko-KR" altLang="en-US" smtClean="0"/>
              <a:t>2022-06-04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F871B-FE6D-4B49-8A5C-EF083C8DE1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4550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DDEEF-8435-4B12-B077-9406670B1680}" type="datetimeFigureOut">
              <a:rPr lang="ko-KR" altLang="en-US" smtClean="0"/>
              <a:t>2022-06-04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F871B-FE6D-4B49-8A5C-EF083C8DE1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5395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fld id="{AA6DDEEF-8435-4B12-B077-9406670B1680}" type="datetimeFigureOut">
              <a:rPr lang="ko-KR" altLang="en-US" smtClean="0"/>
              <a:pPr/>
              <a:t>2022-06-04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fld id="{174F871B-FE6D-4B49-8A5C-EF083C8DE10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34296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나눔고딕 ExtraBold" panose="020D0904000000000000" pitchFamily="50" charset="-127"/>
          <a:ea typeface="나눔고딕 ExtraBold" panose="020D0904000000000000" pitchFamily="50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나눔고딕 ExtraBold" panose="020D0904000000000000" pitchFamily="50" charset="-127"/>
          <a:ea typeface="나눔고딕 ExtraBold" panose="020D0904000000000000" pitchFamily="50" charset="-127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나눔고딕 ExtraBold" panose="020D0904000000000000" pitchFamily="50" charset="-127"/>
          <a:ea typeface="나눔고딕 ExtraBold" panose="020D0904000000000000" pitchFamily="50" charset="-127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나눔고딕 ExtraBold" panose="020D0904000000000000" pitchFamily="50" charset="-127"/>
          <a:ea typeface="나눔고딕 ExtraBold" panose="020D0904000000000000" pitchFamily="50" charset="-127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나눔고딕 ExtraBold" panose="020D0904000000000000" pitchFamily="50" charset="-127"/>
          <a:ea typeface="나눔고딕 ExtraBold" panose="020D0904000000000000" pitchFamily="50" charset="-127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나눔고딕 ExtraBold" panose="020D0904000000000000" pitchFamily="50" charset="-127"/>
          <a:ea typeface="나눔고딕 ExtraBold" panose="020D0904000000000000" pitchFamily="50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base" latinLnBrk="0"/>
            <a:r>
              <a:rPr lang="ko-KR" altLang="en-US" sz="4900" dirty="0" smtClean="0"/>
              <a:t>교회</a:t>
            </a:r>
            <a:r>
              <a:rPr lang="en-US" altLang="ko-KR" sz="4900" dirty="0" smtClean="0"/>
              <a:t>,</a:t>
            </a:r>
            <a:br>
              <a:rPr lang="en-US" altLang="ko-KR" sz="4900" dirty="0" smtClean="0"/>
            </a:br>
            <a:r>
              <a:rPr lang="ko-KR" altLang="en-US" sz="4900" dirty="0" smtClean="0"/>
              <a:t>하나님의 존재 방식을 </a:t>
            </a:r>
            <a:r>
              <a:rPr lang="en-US" altLang="ko-KR" sz="4900" dirty="0" smtClean="0"/>
              <a:t/>
            </a:r>
            <a:br>
              <a:rPr lang="en-US" altLang="ko-KR" sz="4900" dirty="0" smtClean="0"/>
            </a:br>
            <a:r>
              <a:rPr lang="ko-KR" altLang="en-US" sz="4900" dirty="0" smtClean="0"/>
              <a:t>구현하는 공동체 </a:t>
            </a:r>
            <a:r>
              <a:rPr lang="en-US" altLang="ko-KR" sz="4900" dirty="0" smtClean="0"/>
              <a:t/>
            </a:r>
            <a:br>
              <a:rPr lang="en-US" altLang="ko-KR" sz="4900" dirty="0" smtClean="0"/>
            </a:br>
            <a:r>
              <a:rPr lang="en-US" altLang="ko-KR" sz="4000" dirty="0" smtClean="0">
                <a:solidFill>
                  <a:srgbClr val="0000FF"/>
                </a:solidFill>
              </a:rPr>
              <a:t>(</a:t>
            </a:r>
            <a:r>
              <a:rPr lang="ko-KR" altLang="en-US" sz="4000" dirty="0">
                <a:solidFill>
                  <a:srgbClr val="0000FF"/>
                </a:solidFill>
              </a:rPr>
              <a:t>창세기 </a:t>
            </a:r>
            <a:r>
              <a:rPr lang="en-US" altLang="ko-KR" sz="4000" dirty="0" smtClean="0">
                <a:solidFill>
                  <a:srgbClr val="0000FF"/>
                </a:solidFill>
              </a:rPr>
              <a:t>1:26-2:3; </a:t>
            </a:r>
            <a:br>
              <a:rPr lang="en-US" altLang="ko-KR" sz="4000" dirty="0" smtClean="0">
                <a:solidFill>
                  <a:srgbClr val="0000FF"/>
                </a:solidFill>
              </a:rPr>
            </a:br>
            <a:r>
              <a:rPr lang="ko-KR" altLang="en-US" sz="4000" dirty="0" smtClean="0">
                <a:solidFill>
                  <a:srgbClr val="0000FF"/>
                </a:solidFill>
              </a:rPr>
              <a:t>요한복음 </a:t>
            </a:r>
            <a:r>
              <a:rPr lang="en-US" altLang="ko-KR" sz="4000" dirty="0" smtClean="0">
                <a:solidFill>
                  <a:srgbClr val="0000FF"/>
                </a:solidFill>
              </a:rPr>
              <a:t>1:1-14)</a:t>
            </a:r>
            <a:br>
              <a:rPr lang="en-US" altLang="ko-KR" sz="4000" dirty="0" smtClean="0">
                <a:solidFill>
                  <a:srgbClr val="0000FF"/>
                </a:solidFill>
              </a:rPr>
            </a:br>
            <a:r>
              <a:rPr lang="ko-KR" altLang="en-US" sz="4000" dirty="0" err="1" smtClean="0">
                <a:solidFill>
                  <a:srgbClr val="FF0000"/>
                </a:solidFill>
              </a:rPr>
              <a:t>펠로우십교회</a:t>
            </a:r>
            <a:r>
              <a:rPr lang="ko-KR" altLang="en-US" sz="4000" dirty="0" smtClean="0">
                <a:solidFill>
                  <a:srgbClr val="FF0000"/>
                </a:solidFill>
              </a:rPr>
              <a:t> </a:t>
            </a:r>
            <a:r>
              <a:rPr lang="ko-KR" altLang="en-US" sz="4000" dirty="0" err="1" smtClean="0">
                <a:solidFill>
                  <a:srgbClr val="FF0000"/>
                </a:solidFill>
              </a:rPr>
              <a:t>사경회</a:t>
            </a:r>
            <a:r>
              <a:rPr lang="en-US" altLang="ko-KR" sz="4000" dirty="0" smtClean="0">
                <a:solidFill>
                  <a:srgbClr val="FF0000"/>
                </a:solidFill>
              </a:rPr>
              <a:t>(1)</a:t>
            </a:r>
            <a:r>
              <a:rPr lang="ko-KR" altLang="en-US" sz="4000" dirty="0">
                <a:solidFill>
                  <a:srgbClr val="FF0000"/>
                </a:solidFill>
              </a:rPr>
              <a:t/>
            </a:r>
            <a:br>
              <a:rPr lang="ko-KR" altLang="en-US" sz="4000" dirty="0">
                <a:solidFill>
                  <a:srgbClr val="FF0000"/>
                </a:solidFill>
              </a:rPr>
            </a:br>
            <a:endParaRPr lang="ko-KR" altLang="en-US" sz="4000" dirty="0">
              <a:solidFill>
                <a:srgbClr val="FF0000"/>
              </a:solidFill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63373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FF0000"/>
                </a:solidFill>
              </a:rPr>
              <a:t>3. </a:t>
            </a:r>
            <a:r>
              <a:rPr lang="ko-KR" altLang="en-US" dirty="0" err="1" smtClean="0">
                <a:solidFill>
                  <a:srgbClr val="FF0000"/>
                </a:solidFill>
              </a:rPr>
              <a:t>교회론의</a:t>
            </a:r>
            <a:r>
              <a:rPr lang="ko-KR" altLang="en-US" dirty="0" smtClean="0">
                <a:solidFill>
                  <a:srgbClr val="FF0000"/>
                </a:solidFill>
              </a:rPr>
              <a:t> 변화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ko-KR" dirty="0" smtClean="0"/>
              <a:t>-</a:t>
            </a:r>
            <a:r>
              <a:rPr lang="ko-KR" altLang="en-US" dirty="0" err="1" smtClean="0"/>
              <a:t>교회론을</a:t>
            </a:r>
            <a:r>
              <a:rPr lang="ko-KR" altLang="en-US" dirty="0" smtClean="0"/>
              <a:t> 다루는 </a:t>
            </a:r>
            <a:r>
              <a:rPr lang="en-US" altLang="ko-KR" dirty="0" smtClean="0"/>
              <a:t>3</a:t>
            </a:r>
            <a:r>
              <a:rPr lang="ko-KR" altLang="en-US" dirty="0" smtClean="0"/>
              <a:t>가지 영역</a:t>
            </a:r>
            <a:endParaRPr lang="en-US" altLang="ko-KR" dirty="0" smtClean="0"/>
          </a:p>
          <a:p>
            <a:pPr marL="514350" indent="-514350">
              <a:buAutoNum type="arabicParenR"/>
            </a:pPr>
            <a:r>
              <a:rPr lang="ko-KR" altLang="en-US" dirty="0" smtClean="0"/>
              <a:t>제도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-</a:t>
            </a:r>
            <a:r>
              <a:rPr lang="ko-KR" altLang="en-US" dirty="0"/>
              <a:t>예배</a:t>
            </a:r>
            <a:r>
              <a:rPr lang="en-US" altLang="ko-KR" dirty="0"/>
              <a:t>, </a:t>
            </a:r>
            <a:r>
              <a:rPr lang="ko-KR" altLang="en-US" dirty="0"/>
              <a:t>설교</a:t>
            </a:r>
            <a:r>
              <a:rPr lang="en-US" altLang="ko-KR" dirty="0"/>
              <a:t>, </a:t>
            </a:r>
            <a:r>
              <a:rPr lang="ko-KR" altLang="en-US" dirty="0"/>
              <a:t>성례</a:t>
            </a:r>
            <a:r>
              <a:rPr lang="en-US" altLang="ko-KR" dirty="0"/>
              <a:t>, </a:t>
            </a:r>
            <a:r>
              <a:rPr lang="ko-KR" altLang="en-US" dirty="0"/>
              <a:t>리더십</a:t>
            </a:r>
            <a:r>
              <a:rPr lang="en-US" altLang="ko-KR" dirty="0"/>
              <a:t>, </a:t>
            </a:r>
            <a:r>
              <a:rPr lang="ko-KR" altLang="en-US" dirty="0"/>
              <a:t>교회 질서</a:t>
            </a:r>
            <a:r>
              <a:rPr lang="en-US" altLang="ko-KR" dirty="0"/>
              <a:t>, </a:t>
            </a:r>
            <a:r>
              <a:rPr lang="ko-KR" altLang="en-US" dirty="0"/>
              <a:t>교회 구조</a:t>
            </a:r>
          </a:p>
          <a:p>
            <a:pPr marL="0" indent="0">
              <a:buNone/>
            </a:pPr>
            <a:r>
              <a:rPr lang="en-US" altLang="ko-KR" dirty="0" smtClean="0"/>
              <a:t>2) </a:t>
            </a:r>
            <a:r>
              <a:rPr lang="ko-KR" altLang="en-US" dirty="0" smtClean="0"/>
              <a:t>공동체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교제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3) </a:t>
            </a:r>
            <a:r>
              <a:rPr lang="ko-KR" altLang="en-US" dirty="0" smtClean="0"/>
              <a:t>선교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해외 선교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12398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* </a:t>
            </a:r>
            <a:r>
              <a:rPr lang="ko-KR" altLang="en-US" dirty="0" err="1" smtClean="0">
                <a:solidFill>
                  <a:srgbClr val="FF0000"/>
                </a:solidFill>
              </a:rPr>
              <a:t>선교론의</a:t>
            </a:r>
            <a:r>
              <a:rPr lang="ko-KR" altLang="en-US" dirty="0" smtClean="0">
                <a:solidFill>
                  <a:srgbClr val="FF0000"/>
                </a:solidFill>
              </a:rPr>
              <a:t> 변화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ko-KR" dirty="0" smtClean="0"/>
              <a:t>&lt;</a:t>
            </a:r>
            <a:r>
              <a:rPr lang="ko-KR" altLang="en-US" dirty="0" smtClean="0"/>
              <a:t>하나님 나라</a:t>
            </a:r>
            <a:r>
              <a:rPr lang="en-US" altLang="ko-KR" dirty="0" smtClean="0"/>
              <a:t>&gt; </a:t>
            </a:r>
            <a:r>
              <a:rPr lang="ko-KR" altLang="en-US" dirty="0" smtClean="0"/>
              <a:t>중심의 복음 이해에서 출발한다</a:t>
            </a:r>
            <a:r>
              <a:rPr lang="en-US" altLang="ko-KR" dirty="0" smtClean="0"/>
              <a:t>!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“</a:t>
            </a:r>
            <a:r>
              <a:rPr lang="ko-KR" altLang="en-US" dirty="0"/>
              <a:t>교회가 선교를 갖는 것이 아니라</a:t>
            </a:r>
            <a:r>
              <a:rPr lang="en-US" altLang="ko-KR" dirty="0"/>
              <a:t>, 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그리스도의 </a:t>
            </a:r>
            <a:r>
              <a:rPr lang="ko-KR" altLang="en-US" dirty="0"/>
              <a:t>선교가 교회를 창조한다</a:t>
            </a:r>
            <a:r>
              <a:rPr lang="ko-KR" altLang="en-US" dirty="0" smtClean="0"/>
              <a:t>”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-</a:t>
            </a:r>
            <a:r>
              <a:rPr lang="ko-KR" altLang="en-US" dirty="0" smtClean="0">
                <a:solidFill>
                  <a:srgbClr val="0000FF"/>
                </a:solidFill>
              </a:rPr>
              <a:t>선교가 </a:t>
            </a:r>
            <a:r>
              <a:rPr lang="ko-KR" altLang="en-US" dirty="0">
                <a:solidFill>
                  <a:srgbClr val="0000FF"/>
                </a:solidFill>
              </a:rPr>
              <a:t>교회에서 나오는 것이 아니고</a:t>
            </a:r>
            <a:r>
              <a:rPr lang="en-US" altLang="ko-KR" dirty="0">
                <a:solidFill>
                  <a:srgbClr val="0000FF"/>
                </a:solidFill>
              </a:rPr>
              <a:t>, </a:t>
            </a:r>
            <a:endParaRPr lang="en-US" altLang="ko-KR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ko-KR" altLang="en-US" dirty="0" smtClean="0">
                <a:solidFill>
                  <a:srgbClr val="0000FF"/>
                </a:solidFill>
              </a:rPr>
              <a:t>  선교로부터 </a:t>
            </a:r>
            <a:r>
              <a:rPr lang="ko-KR" altLang="en-US" dirty="0">
                <a:solidFill>
                  <a:srgbClr val="0000FF"/>
                </a:solidFill>
              </a:rPr>
              <a:t>교회가 </a:t>
            </a:r>
            <a:r>
              <a:rPr lang="ko-KR" altLang="en-US" dirty="0" smtClean="0">
                <a:solidFill>
                  <a:srgbClr val="0000FF"/>
                </a:solidFill>
              </a:rPr>
              <a:t>나왔다</a:t>
            </a:r>
            <a:endParaRPr lang="ko-KR" alt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04560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하나님의 선교</a:t>
            </a:r>
            <a:r>
              <a:rPr lang="en-US" altLang="ko-KR" dirty="0" smtClean="0">
                <a:solidFill>
                  <a:srgbClr val="FF0000"/>
                </a:solidFill>
              </a:rPr>
              <a:t>(</a:t>
            </a:r>
            <a:r>
              <a:rPr lang="en-US" altLang="ko-KR" dirty="0" err="1" smtClean="0">
                <a:solidFill>
                  <a:srgbClr val="FF0000"/>
                </a:solidFill>
              </a:rPr>
              <a:t>missio</a:t>
            </a:r>
            <a:r>
              <a:rPr lang="en-US" altLang="ko-KR" dirty="0" smtClean="0">
                <a:solidFill>
                  <a:srgbClr val="FF0000"/>
                </a:solidFill>
              </a:rPr>
              <a:t> </a:t>
            </a:r>
            <a:r>
              <a:rPr lang="en-US" altLang="ko-KR" dirty="0" err="1" smtClean="0">
                <a:solidFill>
                  <a:srgbClr val="FF0000"/>
                </a:solidFill>
              </a:rPr>
              <a:t>dei</a:t>
            </a:r>
            <a:r>
              <a:rPr lang="en-US" altLang="ko-KR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예수님과 성령을 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선교사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로 보낸 하나님의 선교에서 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교회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가 탄생하였다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교회의 역할은 그 하나님의 남은 선교를 감당하는 것이다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en-US" altLang="ko-KR" dirty="0" smtClean="0"/>
              <a:t>-</a:t>
            </a:r>
            <a:r>
              <a:rPr lang="ko-KR" altLang="en-US" dirty="0" smtClean="0">
                <a:solidFill>
                  <a:srgbClr val="FF0000"/>
                </a:solidFill>
              </a:rPr>
              <a:t>한 개인의 구원이 아니라 온 세상의 구원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우주적 구원이 하나님의 선교의 목적이다</a:t>
            </a:r>
            <a:r>
              <a:rPr lang="en-US" altLang="ko-KR" dirty="0" smtClean="0">
                <a:solidFill>
                  <a:srgbClr val="FF0000"/>
                </a:solidFill>
              </a:rPr>
              <a:t>.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443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세상을 바라보는 교회의 시선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 marL="514350" indent="-514350">
              <a:buAutoNum type="arabicParenR"/>
            </a:pPr>
            <a:r>
              <a:rPr lang="ko-KR" altLang="en-US" dirty="0" smtClean="0"/>
              <a:t>두 극단을 피하라</a:t>
            </a:r>
            <a:r>
              <a:rPr lang="en-US" altLang="ko-KR" dirty="0" smtClean="0"/>
              <a:t>: </a:t>
            </a:r>
            <a:r>
              <a:rPr lang="ko-KR" altLang="en-US" dirty="0" smtClean="0"/>
              <a:t>동일시와 배척</a:t>
            </a:r>
            <a:endParaRPr lang="en-US" altLang="ko-KR" dirty="0" smtClean="0"/>
          </a:p>
          <a:p>
            <a:pPr marL="514350" indent="-514350">
              <a:buAutoNum type="arabicParenR"/>
            </a:pPr>
            <a:r>
              <a:rPr lang="ko-KR" altLang="en-US" dirty="0" smtClean="0"/>
              <a:t>긴장을 유지하라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반립관계와</a:t>
            </a:r>
            <a:r>
              <a:rPr lang="ko-KR" altLang="en-US" dirty="0" smtClean="0"/>
              <a:t> 연대관계</a:t>
            </a:r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61514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00FF"/>
                </a:solidFill>
              </a:rPr>
              <a:t>-</a:t>
            </a:r>
            <a:r>
              <a:rPr lang="ko-KR" altLang="en-US" dirty="0" smtClean="0">
                <a:solidFill>
                  <a:srgbClr val="0000FF"/>
                </a:solidFill>
              </a:rPr>
              <a:t>반대만 하면 </a:t>
            </a:r>
            <a:endParaRPr lang="en-US" altLang="ko-KR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altLang="ko-KR" dirty="0" smtClean="0">
                <a:sym typeface="Wingdings" panose="05000000000000000000" pitchFamily="2" charset="2"/>
              </a:rPr>
              <a:t> </a:t>
            </a:r>
            <a:r>
              <a:rPr lang="ko-KR" altLang="en-US" dirty="0" smtClean="0"/>
              <a:t>‘교회주의’</a:t>
            </a:r>
            <a:r>
              <a:rPr lang="en-US" altLang="ko-KR" sz="2400" dirty="0" smtClean="0"/>
              <a:t>(</a:t>
            </a:r>
            <a:r>
              <a:rPr lang="en-US" altLang="ko-KR" sz="2400" dirty="0" err="1" smtClean="0"/>
              <a:t>churchism</a:t>
            </a:r>
            <a:r>
              <a:rPr lang="en-US" altLang="ko-KR" sz="2400" dirty="0" smtClean="0"/>
              <a:t>)</a:t>
            </a:r>
            <a:r>
              <a:rPr lang="ko-KR" altLang="en-US" dirty="0" smtClean="0"/>
              <a:t>와 신성화</a:t>
            </a:r>
            <a:r>
              <a:rPr lang="en-US" altLang="ko-KR" sz="2400" dirty="0" smtClean="0"/>
              <a:t>(</a:t>
            </a:r>
            <a:r>
              <a:rPr lang="en-US" altLang="ko-KR" sz="2400" dirty="0" err="1" smtClean="0"/>
              <a:t>sacralization</a:t>
            </a:r>
            <a:r>
              <a:rPr lang="en-US" altLang="ko-KR" sz="2400" dirty="0" smtClean="0"/>
              <a:t>)</a:t>
            </a:r>
            <a:r>
              <a:rPr lang="ko-KR" altLang="en-US" dirty="0" smtClean="0"/>
              <a:t>의 오류에 빠진다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en-US" altLang="ko-KR" dirty="0" smtClean="0">
                <a:solidFill>
                  <a:srgbClr val="0000FF"/>
                </a:solidFill>
              </a:rPr>
              <a:t>-</a:t>
            </a:r>
            <a:r>
              <a:rPr lang="ko-KR" altLang="en-US" dirty="0" smtClean="0">
                <a:solidFill>
                  <a:srgbClr val="0000FF"/>
                </a:solidFill>
              </a:rPr>
              <a:t>찬성만 하면</a:t>
            </a:r>
            <a:endParaRPr lang="en-US" altLang="ko-KR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ko-KR" altLang="en-US" dirty="0"/>
              <a:t>‘</a:t>
            </a:r>
            <a:r>
              <a:rPr lang="ko-KR" altLang="en-US" dirty="0" err="1"/>
              <a:t>세상성</a:t>
            </a:r>
            <a:r>
              <a:rPr lang="ko-KR" altLang="en-US" dirty="0"/>
              <a:t>’</a:t>
            </a:r>
            <a:r>
              <a:rPr lang="en-US" altLang="ko-KR" sz="2400" dirty="0"/>
              <a:t>(worldliness)</a:t>
            </a:r>
            <a:r>
              <a:rPr lang="ko-KR" altLang="en-US" dirty="0"/>
              <a:t>과 ‘</a:t>
            </a:r>
            <a:r>
              <a:rPr lang="ko-KR" altLang="en-US" dirty="0" smtClean="0"/>
              <a:t>세속화’</a:t>
            </a:r>
            <a:r>
              <a:rPr lang="en-US" altLang="ko-KR" sz="2400" dirty="0"/>
              <a:t>(secularism)</a:t>
            </a:r>
            <a:r>
              <a:rPr lang="ko-KR" altLang="en-US" dirty="0"/>
              <a:t>의 </a:t>
            </a:r>
            <a:r>
              <a:rPr lang="ko-KR" altLang="en-US" dirty="0" smtClean="0"/>
              <a:t>오류에 빠진다</a:t>
            </a:r>
            <a:r>
              <a:rPr lang="en-US" altLang="ko-KR" dirty="0" smtClean="0"/>
              <a:t>.</a:t>
            </a:r>
            <a:endParaRPr lang="ko-KR" altLang="en-US" dirty="0"/>
          </a:p>
          <a:p>
            <a:pPr marL="0" indent="0">
              <a:buNone/>
            </a:pP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812521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rgbClr val="0000FF"/>
                </a:solidFill>
              </a:rPr>
              <a:t>교회의 평가 기준</a:t>
            </a:r>
            <a:r>
              <a:rPr lang="en-US" altLang="ko-KR" dirty="0" smtClean="0">
                <a:solidFill>
                  <a:srgbClr val="0000FF"/>
                </a:solidFill>
              </a:rPr>
              <a:t>?</a:t>
            </a:r>
          </a:p>
          <a:p>
            <a:pPr marL="0" indent="0">
              <a:buNone/>
            </a:pPr>
            <a:r>
              <a:rPr lang="ko-KR" altLang="en-US" dirty="0" smtClean="0"/>
              <a:t>  교회는 오직 “</a:t>
            </a:r>
            <a:r>
              <a:rPr lang="ko-KR" altLang="en-US" dirty="0"/>
              <a:t>복음”을 따라서 규정되어야 한다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>
                <a:solidFill>
                  <a:srgbClr val="0000FF"/>
                </a:solidFill>
              </a:rPr>
              <a:t>-</a:t>
            </a:r>
            <a:r>
              <a:rPr lang="ko-KR" altLang="en-US" dirty="0" smtClean="0">
                <a:solidFill>
                  <a:srgbClr val="0000FF"/>
                </a:solidFill>
              </a:rPr>
              <a:t>복음의 목표</a:t>
            </a:r>
            <a:r>
              <a:rPr lang="en-US" altLang="ko-KR" dirty="0" smtClean="0">
                <a:solidFill>
                  <a:srgbClr val="0000FF"/>
                </a:solidFill>
              </a:rPr>
              <a:t>: </a:t>
            </a:r>
            <a:r>
              <a:rPr lang="ko-KR" altLang="en-US" dirty="0" smtClean="0">
                <a:solidFill>
                  <a:srgbClr val="0000FF"/>
                </a:solidFill>
              </a:rPr>
              <a:t>하나님 나라</a:t>
            </a:r>
            <a:endParaRPr lang="en-US" altLang="ko-KR" dirty="0" smtClean="0">
              <a:solidFill>
                <a:srgbClr val="0000FF"/>
              </a:solidFill>
            </a:endParaRPr>
          </a:p>
          <a:p>
            <a:pPr fontAlgn="base"/>
            <a:r>
              <a:rPr lang="ko-KR" altLang="en-US" dirty="0" smtClean="0"/>
              <a:t>교회는 </a:t>
            </a:r>
            <a:r>
              <a:rPr lang="ko-KR" altLang="en-US" dirty="0"/>
              <a:t>‘</a:t>
            </a:r>
            <a:r>
              <a:rPr lang="ko-KR" altLang="en-US" dirty="0">
                <a:solidFill>
                  <a:srgbClr val="FF0000"/>
                </a:solidFill>
              </a:rPr>
              <a:t>새로운 사회 공동체</a:t>
            </a:r>
            <a:r>
              <a:rPr lang="ko-KR" altLang="en-US" dirty="0" smtClean="0"/>
              <a:t>’</a:t>
            </a:r>
            <a:endParaRPr lang="ko-KR" altLang="en-US" dirty="0"/>
          </a:p>
          <a:p>
            <a:pPr fontAlgn="base"/>
            <a:r>
              <a:rPr lang="ko-KR" altLang="en-US" dirty="0"/>
              <a:t>교회는 </a:t>
            </a:r>
            <a:r>
              <a:rPr lang="ko-KR" altLang="en-US" dirty="0" smtClean="0"/>
              <a:t>천국 </a:t>
            </a:r>
            <a:r>
              <a:rPr lang="ko-KR" altLang="en-US" dirty="0"/>
              <a:t>가기 전에 잠깐 </a:t>
            </a:r>
            <a:r>
              <a:rPr lang="ko-KR" altLang="en-US" dirty="0" smtClean="0"/>
              <a:t>모인 </a:t>
            </a:r>
            <a:r>
              <a:rPr lang="ko-KR" altLang="en-US" dirty="0">
                <a:solidFill>
                  <a:srgbClr val="FF0000"/>
                </a:solidFill>
              </a:rPr>
              <a:t>대기실</a:t>
            </a:r>
            <a:r>
              <a:rPr lang="ko-KR" altLang="en-US" dirty="0"/>
              <a:t>이 </a:t>
            </a:r>
            <a:r>
              <a:rPr lang="ko-KR" altLang="en-US" dirty="0" smtClean="0"/>
              <a:t>아님</a:t>
            </a:r>
            <a:endParaRPr lang="ko-KR" altLang="en-US" dirty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291424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dirty="0">
                <a:solidFill>
                  <a:srgbClr val="FF0000"/>
                </a:solidFill>
              </a:rPr>
              <a:t>4. </a:t>
            </a:r>
            <a:r>
              <a:rPr lang="ko-KR" altLang="en-US" dirty="0">
                <a:solidFill>
                  <a:srgbClr val="FF0000"/>
                </a:solidFill>
              </a:rPr>
              <a:t>하나님 나라 복음과 교회에 대한 새로운 이해</a:t>
            </a:r>
          </a:p>
          <a:p>
            <a:pPr marL="0" indent="0" fontAlgn="base">
              <a:buNone/>
            </a:pPr>
            <a:r>
              <a:rPr lang="en-US" altLang="ko-KR" sz="2800" dirty="0" smtClean="0"/>
              <a:t>-</a:t>
            </a:r>
            <a:r>
              <a:rPr lang="ko-KR" altLang="en-US" sz="2800" dirty="0" smtClean="0"/>
              <a:t>복음은 영혼에 </a:t>
            </a:r>
            <a:r>
              <a:rPr lang="ko-KR" altLang="en-US" sz="2800" dirty="0"/>
              <a:t>대한 문제가 </a:t>
            </a:r>
            <a:r>
              <a:rPr lang="ko-KR" altLang="en-US" sz="2800" dirty="0" smtClean="0"/>
              <a:t>아니라</a:t>
            </a:r>
            <a:r>
              <a:rPr lang="en-US" altLang="ko-KR" sz="2800" dirty="0" smtClean="0"/>
              <a:t>, </a:t>
            </a:r>
          </a:p>
          <a:p>
            <a:pPr marL="0" indent="0" fontAlgn="base">
              <a:buNone/>
            </a:pPr>
            <a:r>
              <a:rPr lang="ko-KR" altLang="en-US" sz="2800" dirty="0" smtClean="0">
                <a:solidFill>
                  <a:srgbClr val="0000FF"/>
                </a:solidFill>
              </a:rPr>
              <a:t>삶 </a:t>
            </a:r>
            <a:r>
              <a:rPr lang="ko-KR" altLang="en-US" sz="2800" dirty="0">
                <a:solidFill>
                  <a:srgbClr val="0000FF"/>
                </a:solidFill>
              </a:rPr>
              <a:t>전체</a:t>
            </a:r>
            <a:r>
              <a:rPr lang="ko-KR" altLang="en-US" sz="2800" dirty="0"/>
              <a:t>에 대한 </a:t>
            </a:r>
            <a:r>
              <a:rPr lang="ko-KR" altLang="en-US" sz="2800" dirty="0" smtClean="0"/>
              <a:t>문제</a:t>
            </a:r>
            <a:endParaRPr lang="ko-KR" altLang="en-US" sz="2800" dirty="0"/>
          </a:p>
          <a:p>
            <a:pPr marL="0" indent="0" fontAlgn="base">
              <a:buNone/>
            </a:pPr>
            <a:r>
              <a:rPr lang="en-US" altLang="ko-KR" sz="2800" dirty="0" smtClean="0"/>
              <a:t>-</a:t>
            </a:r>
            <a:r>
              <a:rPr lang="ko-KR" altLang="en-US" sz="2800" dirty="0" smtClean="0"/>
              <a:t>복음은 </a:t>
            </a:r>
            <a:r>
              <a:rPr lang="ko-KR" altLang="en-US" sz="2800" dirty="0"/>
              <a:t>나에 대한 문제만이 </a:t>
            </a:r>
            <a:r>
              <a:rPr lang="ko-KR" altLang="en-US" sz="2800" dirty="0" smtClean="0"/>
              <a:t>아니라 </a:t>
            </a:r>
            <a:endParaRPr lang="en-US" altLang="ko-KR" sz="2800" dirty="0" smtClean="0"/>
          </a:p>
          <a:p>
            <a:pPr marL="0" indent="0" fontAlgn="base">
              <a:buNone/>
            </a:pPr>
            <a:r>
              <a:rPr lang="ko-KR" altLang="en-US" sz="2800" dirty="0" smtClean="0">
                <a:solidFill>
                  <a:srgbClr val="0000FF"/>
                </a:solidFill>
              </a:rPr>
              <a:t>우리 </a:t>
            </a:r>
            <a:r>
              <a:rPr lang="ko-KR" altLang="en-US" sz="2800" dirty="0">
                <a:solidFill>
                  <a:srgbClr val="0000FF"/>
                </a:solidFill>
              </a:rPr>
              <a:t>모두</a:t>
            </a:r>
            <a:r>
              <a:rPr lang="ko-KR" altLang="en-US" sz="2800" dirty="0"/>
              <a:t>를 위한 </a:t>
            </a:r>
            <a:r>
              <a:rPr lang="ko-KR" altLang="en-US" sz="2800" dirty="0" smtClean="0"/>
              <a:t>문제</a:t>
            </a:r>
            <a:endParaRPr lang="ko-KR" altLang="en-US" sz="2800" dirty="0"/>
          </a:p>
          <a:p>
            <a:pPr marL="0" indent="0" fontAlgn="base">
              <a:buNone/>
            </a:pPr>
            <a:r>
              <a:rPr lang="en-US" altLang="ko-KR" sz="2800" dirty="0" smtClean="0"/>
              <a:t>-</a:t>
            </a:r>
            <a:r>
              <a:rPr lang="ko-KR" altLang="en-US" sz="2800" dirty="0" smtClean="0"/>
              <a:t>복음은 </a:t>
            </a:r>
            <a:r>
              <a:rPr lang="ko-KR" altLang="en-US" sz="2800" dirty="0"/>
              <a:t>교회를 위한 문제가 </a:t>
            </a:r>
            <a:r>
              <a:rPr lang="ko-KR" altLang="en-US" sz="2800" dirty="0" smtClean="0"/>
              <a:t>아니라 </a:t>
            </a:r>
            <a:endParaRPr lang="en-US" altLang="ko-KR" sz="2800" dirty="0" smtClean="0"/>
          </a:p>
          <a:p>
            <a:pPr marL="0" indent="0" fontAlgn="base">
              <a:buNone/>
            </a:pPr>
            <a:r>
              <a:rPr lang="ko-KR" altLang="en-US" sz="2800" dirty="0" smtClean="0">
                <a:solidFill>
                  <a:srgbClr val="0000FF"/>
                </a:solidFill>
              </a:rPr>
              <a:t>온 </a:t>
            </a:r>
            <a:r>
              <a:rPr lang="ko-KR" altLang="en-US" sz="2800" dirty="0">
                <a:solidFill>
                  <a:srgbClr val="0000FF"/>
                </a:solidFill>
              </a:rPr>
              <a:t>세상과 역사</a:t>
            </a:r>
            <a:r>
              <a:rPr lang="ko-KR" altLang="en-US" sz="2800" dirty="0"/>
              <a:t>를 위한 </a:t>
            </a:r>
            <a:r>
              <a:rPr lang="ko-KR" altLang="en-US" sz="2800" dirty="0" smtClean="0"/>
              <a:t>문제</a:t>
            </a:r>
            <a:endParaRPr lang="ko-KR" altLang="en-US" sz="2800" dirty="0"/>
          </a:p>
          <a:p>
            <a:pPr marL="0" indent="0" fontAlgn="base">
              <a:buNone/>
            </a:pPr>
            <a:r>
              <a:rPr lang="en-US" altLang="ko-KR" sz="2800" dirty="0" smtClean="0"/>
              <a:t>-</a:t>
            </a:r>
            <a:r>
              <a:rPr lang="ko-KR" altLang="en-US" sz="2800" dirty="0" smtClean="0"/>
              <a:t>복음은 </a:t>
            </a:r>
            <a:r>
              <a:rPr lang="ko-KR" altLang="en-US" sz="2800" dirty="0"/>
              <a:t>오늘 위한 일만이 </a:t>
            </a:r>
            <a:r>
              <a:rPr lang="ko-KR" altLang="en-US" sz="2800" dirty="0" smtClean="0"/>
              <a:t>아니라 </a:t>
            </a:r>
            <a:endParaRPr lang="en-US" altLang="ko-KR" sz="2800" dirty="0" smtClean="0"/>
          </a:p>
          <a:p>
            <a:pPr marL="0" indent="0" fontAlgn="base">
              <a:buNone/>
            </a:pPr>
            <a:r>
              <a:rPr lang="ko-KR" altLang="en-US" sz="2800" dirty="0" smtClean="0">
                <a:solidFill>
                  <a:srgbClr val="0000FF"/>
                </a:solidFill>
              </a:rPr>
              <a:t>과거와 </a:t>
            </a:r>
            <a:r>
              <a:rPr lang="ko-KR" altLang="en-US" sz="2800" dirty="0">
                <a:solidFill>
                  <a:srgbClr val="0000FF"/>
                </a:solidFill>
              </a:rPr>
              <a:t>현재와 미래</a:t>
            </a:r>
            <a:r>
              <a:rPr lang="ko-KR" altLang="en-US" sz="2800" dirty="0"/>
              <a:t>를 다 아우르는 </a:t>
            </a:r>
            <a:r>
              <a:rPr lang="ko-KR" altLang="en-US" sz="2800" dirty="0" smtClean="0"/>
              <a:t>문제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2029044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/>
              <a:t>* </a:t>
            </a:r>
            <a:r>
              <a:rPr lang="ko-KR" altLang="en-US" dirty="0" smtClean="0">
                <a:solidFill>
                  <a:srgbClr val="0000FF"/>
                </a:solidFill>
              </a:rPr>
              <a:t>보편 역사로서의 성경 이야기</a:t>
            </a:r>
            <a:endParaRPr lang="en-US" altLang="ko-KR" dirty="0" smtClean="0">
              <a:solidFill>
                <a:srgbClr val="0000FF"/>
              </a:solidFill>
            </a:endParaRPr>
          </a:p>
          <a:p>
            <a:pPr marL="514350" indent="-514350">
              <a:buAutoNum type="arabicParenR"/>
            </a:pPr>
            <a:r>
              <a:rPr lang="ko-KR" altLang="en-US" dirty="0" smtClean="0"/>
              <a:t>성경의 </a:t>
            </a:r>
            <a:r>
              <a:rPr lang="ko-KR" altLang="en-US" dirty="0"/>
              <a:t>이야기는 세상 역사의 </a:t>
            </a:r>
            <a:r>
              <a:rPr lang="ko-KR" altLang="en-US" dirty="0" smtClean="0"/>
              <a:t>이야기</a:t>
            </a:r>
            <a:endParaRPr lang="en-US" altLang="ko-KR" dirty="0" smtClean="0"/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ko-KR" altLang="en-US" dirty="0"/>
              <a:t>하나님께서 세상을 어떻게 바라보시고 기대하시는지를 알 수 있는 유일한 </a:t>
            </a:r>
            <a:r>
              <a:rPr lang="ko-KR" altLang="en-US" dirty="0" smtClean="0"/>
              <a:t>이야기</a:t>
            </a:r>
            <a:endParaRPr lang="en-US" altLang="ko-KR" dirty="0" smtClean="0"/>
          </a:p>
          <a:p>
            <a:pPr marL="0" indent="0" algn="ctr">
              <a:buNone/>
            </a:pPr>
            <a:r>
              <a:rPr lang="en-US" altLang="ko-KR" dirty="0" smtClean="0">
                <a:solidFill>
                  <a:srgbClr val="FF0000"/>
                </a:solidFill>
              </a:rPr>
              <a:t>-</a:t>
            </a:r>
            <a:r>
              <a:rPr lang="ko-KR" altLang="en-US" dirty="0" smtClean="0">
                <a:solidFill>
                  <a:srgbClr val="FF0000"/>
                </a:solidFill>
              </a:rPr>
              <a:t>“</a:t>
            </a:r>
            <a:r>
              <a:rPr lang="ko-KR" altLang="en-US" dirty="0">
                <a:solidFill>
                  <a:srgbClr val="FF0000"/>
                </a:solidFill>
              </a:rPr>
              <a:t>계시</a:t>
            </a:r>
            <a:r>
              <a:rPr lang="ko-KR" altLang="en-US" dirty="0" smtClean="0">
                <a:solidFill>
                  <a:srgbClr val="FF0000"/>
                </a:solidFill>
              </a:rPr>
              <a:t>”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altLang="ko-KR" dirty="0" smtClean="0">
                <a:solidFill>
                  <a:srgbClr val="FF0000"/>
                </a:solidFill>
              </a:rPr>
              <a:t>-</a:t>
            </a:r>
            <a:r>
              <a:rPr lang="ko-KR" altLang="en-US" dirty="0" smtClean="0">
                <a:solidFill>
                  <a:srgbClr val="FF0000"/>
                </a:solidFill>
              </a:rPr>
              <a:t>메타 </a:t>
            </a:r>
            <a:r>
              <a:rPr lang="ko-KR" altLang="en-US" dirty="0" err="1" smtClean="0">
                <a:solidFill>
                  <a:srgbClr val="FF0000"/>
                </a:solidFill>
              </a:rPr>
              <a:t>내러티브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altLang="ko-KR" dirty="0" smtClean="0">
                <a:solidFill>
                  <a:srgbClr val="FF0000"/>
                </a:solidFill>
              </a:rPr>
              <a:t>“</a:t>
            </a:r>
            <a:r>
              <a:rPr lang="ko-KR" altLang="en-US" dirty="0" smtClean="0">
                <a:solidFill>
                  <a:srgbClr val="FF0000"/>
                </a:solidFill>
              </a:rPr>
              <a:t>성경은 보편 역사다</a:t>
            </a:r>
            <a:r>
              <a:rPr lang="en-US" altLang="ko-KR" dirty="0" smtClean="0">
                <a:solidFill>
                  <a:srgbClr val="FF0000"/>
                </a:solidFill>
              </a:rPr>
              <a:t>”</a:t>
            </a:r>
            <a:endParaRPr lang="ko-KR" altLang="en-US" dirty="0">
              <a:solidFill>
                <a:srgbClr val="FF0000"/>
              </a:solidFill>
            </a:endParaRPr>
          </a:p>
          <a:p>
            <a:pPr marL="514350" indent="-514350">
              <a:buAutoNum type="arabicParenR"/>
            </a:pPr>
            <a:endParaRPr lang="ko-KR" altLang="en-US" dirty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468044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sz="3900" dirty="0" smtClean="0">
                <a:solidFill>
                  <a:srgbClr val="0000FF"/>
                </a:solidFill>
              </a:rPr>
              <a:t>나가는 말</a:t>
            </a:r>
            <a:r>
              <a:rPr lang="en-US" altLang="ko-KR" sz="3900" dirty="0" smtClean="0">
                <a:solidFill>
                  <a:srgbClr val="0000FF"/>
                </a:solidFill>
              </a:rPr>
              <a:t>: </a:t>
            </a:r>
            <a:r>
              <a:rPr lang="ko-KR" altLang="en-US" sz="3900" dirty="0" smtClean="0">
                <a:solidFill>
                  <a:srgbClr val="0000FF"/>
                </a:solidFill>
              </a:rPr>
              <a:t>하나님의 형상인 인간</a:t>
            </a:r>
            <a:r>
              <a:rPr lang="en-US" altLang="ko-KR" sz="3900" dirty="0" smtClean="0">
                <a:solidFill>
                  <a:srgbClr val="0000FF"/>
                </a:solidFill>
              </a:rPr>
              <a:t>(</a:t>
            </a:r>
            <a:r>
              <a:rPr lang="ko-KR" altLang="en-US" sz="3900" dirty="0" smtClean="0">
                <a:solidFill>
                  <a:srgbClr val="0000FF"/>
                </a:solidFill>
              </a:rPr>
              <a:t>교회</a:t>
            </a:r>
            <a:r>
              <a:rPr lang="en-US" altLang="ko-KR" sz="3900" dirty="0" smtClean="0">
                <a:solidFill>
                  <a:srgbClr val="0000FF"/>
                </a:solidFill>
              </a:rPr>
              <a:t>)</a:t>
            </a:r>
          </a:p>
          <a:p>
            <a:pPr marL="514350" indent="-514350">
              <a:buAutoNum type="arabicPeriod"/>
            </a:pPr>
            <a:r>
              <a:rPr lang="ko-KR" altLang="en-US" dirty="0" smtClean="0">
                <a:solidFill>
                  <a:srgbClr val="FF0000"/>
                </a:solidFill>
              </a:rPr>
              <a:t>대리 통치자</a:t>
            </a:r>
            <a:r>
              <a:rPr lang="en-US" altLang="ko-KR" dirty="0" smtClean="0">
                <a:solidFill>
                  <a:srgbClr val="FF0000"/>
                </a:solidFill>
              </a:rPr>
              <a:t>’</a:t>
            </a:r>
          </a:p>
          <a:p>
            <a:pPr marL="0" indent="0">
              <a:buNone/>
            </a:pPr>
            <a:r>
              <a:rPr lang="ko-KR" altLang="en-US" dirty="0"/>
              <a:t>“우리의 형상을 따라 우리의 모양대로 우리가 사람을 만들고 그들로 바다의 물고기와 하늘의 새와 가축과 온 땅과 땅에 기는 모든 것을 다스리게 하자”라고 하셨습니다</a:t>
            </a:r>
            <a:r>
              <a:rPr lang="en-US" altLang="ko-KR" dirty="0"/>
              <a:t>. </a:t>
            </a:r>
            <a:r>
              <a:rPr lang="ko-KR" altLang="en-US" dirty="0"/>
              <a:t>그것을 다시 “</a:t>
            </a:r>
            <a:r>
              <a:rPr lang="en-US" altLang="ko-KR" dirty="0"/>
              <a:t>28 </a:t>
            </a:r>
            <a:r>
              <a:rPr lang="ko-KR" altLang="en-US" dirty="0"/>
              <a:t>하나님이 그들에게 복을 주시며 하나님이 그들에게 이르시되 생육하고 번성하여 땅에 </a:t>
            </a:r>
            <a:r>
              <a:rPr lang="ko-KR" altLang="en-US" dirty="0" err="1"/>
              <a:t>충만하라</a:t>
            </a:r>
            <a:r>
              <a:rPr lang="en-US" altLang="ko-KR" dirty="0"/>
              <a:t>, </a:t>
            </a:r>
            <a:r>
              <a:rPr lang="ko-KR" altLang="en-US" dirty="0"/>
              <a:t>땅을 정복하라</a:t>
            </a:r>
            <a:r>
              <a:rPr lang="en-US" altLang="ko-KR" dirty="0"/>
              <a:t>, </a:t>
            </a:r>
            <a:r>
              <a:rPr lang="ko-KR" altLang="en-US" dirty="0"/>
              <a:t>바다의 물고기와 하늘의 새와 땅에 움직이는 모든 생물을 다스리라”</a:t>
            </a: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448386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FF0000"/>
                </a:solidFill>
              </a:rPr>
              <a:t>2. </a:t>
            </a:r>
            <a:r>
              <a:rPr lang="ko-KR" altLang="en-US" dirty="0" smtClean="0">
                <a:solidFill>
                  <a:srgbClr val="FF0000"/>
                </a:solidFill>
              </a:rPr>
              <a:t>공동체적 존재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‘</a:t>
            </a:r>
            <a:r>
              <a:rPr lang="ko-KR" altLang="en-US" dirty="0"/>
              <a:t>남자와 여자로’ 창조하신 것을 자기 형상대로 창조하신 </a:t>
            </a:r>
            <a:r>
              <a:rPr lang="ko-KR" altLang="en-US" dirty="0" smtClean="0"/>
              <a:t>것이라고 </a:t>
            </a:r>
            <a:r>
              <a:rPr lang="ko-KR" altLang="en-US" dirty="0" smtClean="0"/>
              <a:t>하신다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삼위 하나님의 존재 방식</a:t>
            </a:r>
            <a:r>
              <a:rPr lang="en-US" altLang="ko-KR" dirty="0" smtClean="0"/>
              <a:t>, </a:t>
            </a:r>
            <a:r>
              <a:rPr lang="ko-KR" altLang="en-US" dirty="0" smtClean="0"/>
              <a:t>관계 맺기 방식을 구현하는 공동체</a:t>
            </a:r>
            <a:r>
              <a:rPr lang="en-US" altLang="ko-KR" dirty="0" smtClean="0"/>
              <a:t>=</a:t>
            </a:r>
            <a:r>
              <a:rPr lang="ko-KR" altLang="en-US" dirty="0" smtClean="0"/>
              <a:t>언약 공동체</a:t>
            </a:r>
            <a:endParaRPr lang="ko-KR" altLang="en-US" dirty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1038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>
                <a:solidFill>
                  <a:srgbClr val="FF0000"/>
                </a:solidFill>
              </a:rPr>
              <a:t>교회론과</a:t>
            </a:r>
            <a:r>
              <a:rPr lang="ko-KR" altLang="en-US" dirty="0" smtClean="0">
                <a:solidFill>
                  <a:srgbClr val="FF0000"/>
                </a:solidFill>
              </a:rPr>
              <a:t> 복음 이해가 중요하다</a:t>
            </a:r>
            <a:r>
              <a:rPr lang="en-US" altLang="ko-KR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altLang="ko-KR" dirty="0"/>
              <a:t>&lt;</a:t>
            </a:r>
            <a:r>
              <a:rPr lang="ko-KR" altLang="en-US" dirty="0"/>
              <a:t>교회론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은 교회가 </a:t>
            </a:r>
            <a:r>
              <a:rPr lang="ko-KR" altLang="en-US" dirty="0"/>
              <a:t>존재하는 목적과 존재하는 </a:t>
            </a:r>
            <a:r>
              <a:rPr lang="ko-KR" altLang="en-US" dirty="0" smtClean="0"/>
              <a:t>방식을 결정한다</a:t>
            </a:r>
            <a:r>
              <a:rPr lang="en-US" altLang="ko-KR" dirty="0" smtClean="0"/>
              <a:t>.</a:t>
            </a:r>
            <a:endParaRPr lang="ko-KR" altLang="en-US" dirty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우리는 지난 </a:t>
            </a:r>
            <a:r>
              <a:rPr lang="en-US" altLang="ko-KR" dirty="0" smtClean="0"/>
              <a:t>3</a:t>
            </a:r>
            <a:r>
              <a:rPr lang="ko-KR" altLang="en-US" dirty="0" smtClean="0"/>
              <a:t>년 </a:t>
            </a:r>
            <a:r>
              <a:rPr lang="ko-KR" altLang="en-US" dirty="0" smtClean="0"/>
              <a:t>동안 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성경에서 </a:t>
            </a:r>
            <a:r>
              <a:rPr lang="ko-KR" altLang="en-US" dirty="0" smtClean="0"/>
              <a:t>말하는 교회를 해왔는가</a:t>
            </a:r>
            <a:r>
              <a:rPr lang="en-US" altLang="ko-KR" dirty="0" smtClean="0"/>
              <a:t>?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682090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rgbClr val="0000FF"/>
                </a:solidFill>
              </a:rPr>
              <a:t>예수님의 창조</a:t>
            </a:r>
            <a:endParaRPr lang="en-US" altLang="ko-KR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altLang="ko-KR" dirty="0"/>
              <a:t>1 </a:t>
            </a:r>
            <a:r>
              <a:rPr lang="ko-KR" altLang="en-US" dirty="0"/>
              <a:t>태초에 말씀이 계시니라 이 말씀이 하나님과 함께 계셨으니 이 말씀은 곧 하나님이시니라 </a:t>
            </a:r>
            <a:r>
              <a:rPr lang="en-US" altLang="ko-KR" dirty="0"/>
              <a:t>2 </a:t>
            </a:r>
            <a:r>
              <a:rPr lang="ko-KR" altLang="en-US" dirty="0"/>
              <a:t>그가 태초에 하나님과 함께 계셨고 </a:t>
            </a:r>
            <a:r>
              <a:rPr lang="en-US" altLang="ko-KR" dirty="0"/>
              <a:t>3 </a:t>
            </a:r>
            <a:r>
              <a:rPr lang="ko-KR" altLang="en-US" dirty="0"/>
              <a:t>만물이 그로 말미암아 지은 바 되었으니 지은 것이 하나도 그가 없이는 된 것이 </a:t>
            </a:r>
            <a:r>
              <a:rPr lang="ko-KR" altLang="en-US" dirty="0" err="1"/>
              <a:t>없느니라</a:t>
            </a:r>
            <a:endParaRPr lang="ko-KR" altLang="en-US" dirty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167178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빛과 진리로의 창조</a:t>
            </a:r>
            <a:endParaRPr lang="en-US" altLang="ko-KR" dirty="0" smtClean="0"/>
          </a:p>
          <a:p>
            <a:r>
              <a:rPr lang="ko-KR" altLang="en-US" dirty="0" smtClean="0">
                <a:solidFill>
                  <a:srgbClr val="0000FF"/>
                </a:solidFill>
              </a:rPr>
              <a:t>어둠과 무지의 특징</a:t>
            </a:r>
            <a:endParaRPr lang="en-US" altLang="ko-KR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altLang="ko-KR" dirty="0"/>
              <a:t>9 </a:t>
            </a:r>
            <a:r>
              <a:rPr lang="ko-KR" altLang="en-US" dirty="0"/>
              <a:t>참 빛 곧 세상에 와서 각 사람에게 비추는 빛이 있었나니 </a:t>
            </a:r>
            <a:r>
              <a:rPr lang="en-US" altLang="ko-KR" dirty="0"/>
              <a:t>10 </a:t>
            </a:r>
            <a:r>
              <a:rPr lang="ko-KR" altLang="en-US" dirty="0"/>
              <a:t>그가 세상에 계셨으며 세상은 그로 말미암아 지은 바 되었으되 세상이 그를 알지 못하였고 </a:t>
            </a:r>
            <a:r>
              <a:rPr lang="en-US" altLang="ko-KR" dirty="0"/>
              <a:t>11 </a:t>
            </a:r>
            <a:r>
              <a:rPr lang="ko-KR" altLang="en-US" dirty="0"/>
              <a:t>자기 땅에 오매 자기 백성이 영접하지 아니하였으나</a:t>
            </a: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504859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>
                <a:solidFill>
                  <a:srgbClr val="0000FF"/>
                </a:solidFill>
              </a:rPr>
              <a:t>빛과 진리로의 창조의 모습</a:t>
            </a:r>
            <a:endParaRPr lang="en-US" altLang="ko-KR" dirty="0" smtClean="0">
              <a:solidFill>
                <a:srgbClr val="0000FF"/>
              </a:solidFill>
            </a:endParaRPr>
          </a:p>
          <a:p>
            <a:pPr marL="0" indent="0" fontAlgn="base">
              <a:buNone/>
            </a:pPr>
            <a:r>
              <a:rPr lang="en-US" altLang="ko-KR" dirty="0"/>
              <a:t>12 </a:t>
            </a:r>
            <a:r>
              <a:rPr lang="ko-KR" altLang="en-US" dirty="0"/>
              <a:t>영접하는 자 곧 그 이름을 믿는 자들에게는 </a:t>
            </a:r>
            <a:r>
              <a:rPr lang="ko-KR" altLang="en-US" dirty="0" smtClean="0"/>
              <a:t>하나님의 </a:t>
            </a:r>
            <a:r>
              <a:rPr lang="ko-KR" altLang="en-US" dirty="0"/>
              <a:t>자녀가 되는 권세를 주셨으니 </a:t>
            </a:r>
            <a:r>
              <a:rPr lang="en-US" altLang="ko-KR" dirty="0" smtClean="0"/>
              <a:t>13 </a:t>
            </a:r>
            <a:r>
              <a:rPr lang="ko-KR" altLang="en-US" dirty="0"/>
              <a:t>이는 혈통으로나 육정으로나 사람의 뜻으로 나지 아니하고 </a:t>
            </a:r>
            <a:r>
              <a:rPr lang="ko-KR" altLang="en-US" dirty="0" smtClean="0"/>
              <a:t>오직 </a:t>
            </a:r>
            <a:r>
              <a:rPr lang="ko-KR" altLang="en-US" dirty="0"/>
              <a:t>하나님께로부터 난 자들이니라 </a:t>
            </a:r>
          </a:p>
          <a:p>
            <a:pPr marL="0" indent="0" fontAlgn="base">
              <a:buNone/>
            </a:pPr>
            <a:r>
              <a:rPr lang="en-US" altLang="ko-KR" dirty="0"/>
              <a:t>14 </a:t>
            </a:r>
            <a:r>
              <a:rPr lang="ko-KR" altLang="en-US" dirty="0"/>
              <a:t>말씀이 육신이 되어 우리 가운데 거하시매 </a:t>
            </a:r>
            <a:r>
              <a:rPr lang="ko-KR" altLang="en-US" dirty="0" smtClean="0"/>
              <a:t>우리가 </a:t>
            </a:r>
            <a:r>
              <a:rPr lang="ko-KR" altLang="en-US" dirty="0"/>
              <a:t>그의 영광을 보니 아버지의 독생자의 영광이요 </a:t>
            </a:r>
            <a:r>
              <a:rPr lang="ko-KR" altLang="en-US" dirty="0" smtClean="0"/>
              <a:t>은혜와 </a:t>
            </a:r>
            <a:r>
              <a:rPr lang="ko-KR" altLang="en-US" dirty="0"/>
              <a:t>진리가 충만하더라</a:t>
            </a:r>
          </a:p>
          <a:p>
            <a:pPr marL="0" indent="0">
              <a:buNone/>
            </a:pP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580912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rgbClr val="0000FF"/>
                </a:solidFill>
              </a:rPr>
              <a:t>교회</a:t>
            </a:r>
            <a:r>
              <a:rPr lang="en-US" altLang="ko-KR" dirty="0" smtClean="0">
                <a:solidFill>
                  <a:srgbClr val="0000FF"/>
                </a:solidFill>
              </a:rPr>
              <a:t>, </a:t>
            </a:r>
            <a:r>
              <a:rPr lang="ko-KR" altLang="en-US" dirty="0" smtClean="0">
                <a:solidFill>
                  <a:srgbClr val="0000FF"/>
                </a:solidFill>
              </a:rPr>
              <a:t>하나님의 형상 공동체</a:t>
            </a:r>
            <a:endParaRPr lang="en-US" altLang="ko-KR" dirty="0" smtClean="0">
              <a:solidFill>
                <a:srgbClr val="0000FF"/>
              </a:solidFill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19255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AutoNum type="arabicPeriod"/>
            </a:pPr>
            <a:r>
              <a:rPr lang="ko-KR" altLang="en-US" dirty="0" smtClean="0">
                <a:solidFill>
                  <a:srgbClr val="FF0000"/>
                </a:solidFill>
              </a:rPr>
              <a:t>서구 </a:t>
            </a:r>
            <a:r>
              <a:rPr lang="ko-KR" altLang="en-US" dirty="0">
                <a:solidFill>
                  <a:srgbClr val="FF0000"/>
                </a:solidFill>
              </a:rPr>
              <a:t>중심의 교회론 </a:t>
            </a:r>
            <a:r>
              <a:rPr lang="ko-KR" altLang="en-US" dirty="0" smtClean="0">
                <a:solidFill>
                  <a:srgbClr val="FF0000"/>
                </a:solidFill>
              </a:rPr>
              <a:t>이해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성경보다 자기 문화에 영향을 받은 교회론</a:t>
            </a:r>
            <a:endParaRPr lang="en-US" altLang="ko-KR" dirty="0" smtClean="0"/>
          </a:p>
          <a:p>
            <a:pPr marL="0" lvl="0" indent="0">
              <a:buNone/>
            </a:pPr>
            <a:r>
              <a:rPr lang="ko-KR" altLang="en-US" dirty="0" smtClean="0"/>
              <a:t>나치 치하의 독일교회</a:t>
            </a:r>
            <a:endParaRPr lang="en-US" altLang="ko-KR" dirty="0" smtClean="0"/>
          </a:p>
          <a:p>
            <a:pPr marL="0" lvl="0" indent="0">
              <a:buNone/>
            </a:pPr>
            <a:r>
              <a:rPr lang="ko-KR" altLang="en-US" dirty="0" smtClean="0"/>
              <a:t>노예를 부리던 미국교회</a:t>
            </a:r>
            <a:endParaRPr lang="en-US" altLang="ko-KR" dirty="0" smtClean="0"/>
          </a:p>
          <a:p>
            <a:pPr marL="0" lvl="0" indent="0">
              <a:buNone/>
            </a:pPr>
            <a:r>
              <a:rPr lang="ko-KR" altLang="en-US" dirty="0" smtClean="0"/>
              <a:t>제국주의를 앞세운 서구 교회</a:t>
            </a:r>
            <a:endParaRPr lang="en-US" altLang="ko-KR" dirty="0" smtClean="0"/>
          </a:p>
          <a:p>
            <a:pPr marL="0" lvl="0" indent="0">
              <a:buNone/>
            </a:pPr>
            <a:r>
              <a:rPr lang="ko-KR" altLang="en-US" dirty="0" smtClean="0"/>
              <a:t>남아공의 </a:t>
            </a:r>
            <a:r>
              <a:rPr lang="en-US" altLang="ko-KR" dirty="0" smtClean="0"/>
              <a:t>&lt;</a:t>
            </a:r>
            <a:r>
              <a:rPr lang="ko-KR" altLang="en-US" dirty="0" err="1" smtClean="0"/>
              <a:t>아파르트헤이트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를 주도한 교회</a:t>
            </a:r>
            <a:endParaRPr lang="en-US" altLang="ko-KR" dirty="0" smtClean="0"/>
          </a:p>
          <a:p>
            <a:pPr marL="0" lvl="0" indent="0">
              <a:buNone/>
            </a:pPr>
            <a:r>
              <a:rPr lang="ko-KR" altLang="en-US" dirty="0" smtClean="0">
                <a:solidFill>
                  <a:srgbClr val="FF0000"/>
                </a:solidFill>
              </a:rPr>
              <a:t>우크라이나 침공 전쟁은 성경적인가</a:t>
            </a:r>
            <a:r>
              <a:rPr lang="en-US" altLang="ko-KR" dirty="0" smtClean="0">
                <a:solidFill>
                  <a:srgbClr val="FF0000"/>
                </a:solidFill>
              </a:rPr>
              <a:t>?</a:t>
            </a:r>
            <a:endParaRPr lang="ko-KR" altLang="en-US" dirty="0">
              <a:solidFill>
                <a:srgbClr val="FF0000"/>
              </a:solidFill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53231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먼저 대답해야 할 질문은</a:t>
            </a:r>
            <a:r>
              <a:rPr lang="en-US" altLang="ko-KR" dirty="0" smtClean="0">
                <a:solidFill>
                  <a:srgbClr val="FF0000"/>
                </a:solidFill>
              </a:rPr>
              <a:t>?</a:t>
            </a:r>
          </a:p>
          <a:p>
            <a:pPr marL="514350" indent="-514350" fontAlgn="base">
              <a:buAutoNum type="arabicParenR"/>
            </a:pPr>
            <a:r>
              <a:rPr lang="ko-KR" altLang="en-US" dirty="0" smtClean="0"/>
              <a:t>우리는 </a:t>
            </a:r>
            <a:r>
              <a:rPr lang="ko-KR" altLang="en-US" dirty="0"/>
              <a:t>누구인가</a:t>
            </a:r>
            <a:r>
              <a:rPr lang="en-US" altLang="ko-KR" dirty="0"/>
              <a:t>, </a:t>
            </a:r>
            <a:r>
              <a:rPr lang="ko-KR" altLang="en-US" dirty="0"/>
              <a:t>우리는 어디에서 왔는가</a:t>
            </a:r>
            <a:r>
              <a:rPr lang="en-US" altLang="ko-KR" dirty="0"/>
              <a:t>? </a:t>
            </a:r>
            <a:endParaRPr lang="en-US" altLang="ko-KR" dirty="0" smtClean="0"/>
          </a:p>
          <a:p>
            <a:pPr marL="514350" indent="-514350" fontAlgn="base">
              <a:buAutoNum type="arabicParenR"/>
            </a:pPr>
            <a:r>
              <a:rPr lang="ko-KR" altLang="en-US" dirty="0" smtClean="0"/>
              <a:t>우리는 </a:t>
            </a:r>
            <a:r>
              <a:rPr lang="ko-KR" altLang="en-US" dirty="0"/>
              <a:t>왜 존재하는가</a:t>
            </a:r>
            <a:r>
              <a:rPr lang="en-US" altLang="ko-KR" dirty="0"/>
              <a:t>? </a:t>
            </a:r>
            <a:endParaRPr lang="ko-KR" altLang="en-US" dirty="0"/>
          </a:p>
          <a:p>
            <a:pPr marL="0" indent="0" fontAlgn="base">
              <a:buNone/>
            </a:pPr>
            <a:r>
              <a:rPr lang="en-US" altLang="ko-KR" dirty="0" smtClean="0"/>
              <a:t>3) </a:t>
            </a:r>
            <a:r>
              <a:rPr lang="ko-KR" altLang="en-US" dirty="0" smtClean="0"/>
              <a:t>성경 </a:t>
            </a:r>
            <a:r>
              <a:rPr lang="ko-KR" altLang="en-US" dirty="0"/>
              <a:t>이야기의 목적은 무엇인가</a:t>
            </a:r>
            <a:r>
              <a:rPr lang="en-US" altLang="ko-KR" dirty="0"/>
              <a:t>? </a:t>
            </a:r>
            <a:endParaRPr lang="en-US" altLang="ko-KR" dirty="0" smtClean="0"/>
          </a:p>
          <a:p>
            <a:pPr marL="0" indent="0" fontAlgn="base">
              <a:buNone/>
            </a:pPr>
            <a:r>
              <a:rPr lang="en-US" altLang="ko-KR" dirty="0" smtClean="0"/>
              <a:t>4) </a:t>
            </a:r>
            <a:r>
              <a:rPr lang="ko-KR" altLang="en-US" dirty="0" smtClean="0"/>
              <a:t>우리의 </a:t>
            </a:r>
            <a:r>
              <a:rPr lang="ko-KR" altLang="en-US" dirty="0"/>
              <a:t>소명은 무엇인가</a:t>
            </a:r>
            <a:r>
              <a:rPr lang="en-US" altLang="ko-KR" dirty="0"/>
              <a:t>? </a:t>
            </a:r>
            <a:endParaRPr lang="en-US" altLang="ko-KR" dirty="0" smtClean="0"/>
          </a:p>
          <a:p>
            <a:pPr marL="0" indent="0" fontAlgn="base">
              <a:buNone/>
            </a:pPr>
            <a:r>
              <a:rPr lang="en-US" altLang="ko-KR" dirty="0" smtClean="0"/>
              <a:t>5) </a:t>
            </a:r>
            <a:r>
              <a:rPr lang="ko-KR" altLang="en-US" dirty="0" smtClean="0"/>
              <a:t>하나님은 </a:t>
            </a:r>
            <a:r>
              <a:rPr lang="ko-KR" altLang="en-US" dirty="0"/>
              <a:t>왜 우리를 구원하시는가</a:t>
            </a:r>
            <a:r>
              <a:rPr lang="en-US" altLang="ko-KR" dirty="0"/>
              <a:t>? </a:t>
            </a:r>
            <a:endParaRPr lang="ko-KR" altLang="en-US" dirty="0"/>
          </a:p>
          <a:p>
            <a:pPr marL="0" indent="0" fontAlgn="base">
              <a:buNone/>
            </a:pPr>
            <a:r>
              <a:rPr lang="en-US" altLang="ko-KR" dirty="0" smtClean="0"/>
              <a:t>6) </a:t>
            </a:r>
            <a:r>
              <a:rPr lang="ko-KR" altLang="en-US" dirty="0" smtClean="0"/>
              <a:t>예수님은 </a:t>
            </a:r>
            <a:r>
              <a:rPr lang="ko-KR" altLang="en-US" dirty="0"/>
              <a:t>왜 오셨으며</a:t>
            </a:r>
            <a:r>
              <a:rPr lang="en-US" altLang="ko-KR" dirty="0"/>
              <a:t>, </a:t>
            </a:r>
            <a:endParaRPr lang="ko-KR" altLang="en-US" dirty="0"/>
          </a:p>
          <a:p>
            <a:pPr marL="0" indent="0" fontAlgn="base">
              <a:buNone/>
            </a:pPr>
            <a:r>
              <a:rPr lang="en-US" altLang="ko-KR" dirty="0" smtClean="0"/>
              <a:t>7) </a:t>
            </a:r>
            <a:r>
              <a:rPr lang="ko-KR" altLang="en-US" dirty="0" smtClean="0"/>
              <a:t>예수님이 </a:t>
            </a:r>
            <a:r>
              <a:rPr lang="ko-KR" altLang="en-US" dirty="0"/>
              <a:t>재림하셔서 완성하실 창조의 궁극적인 모습은 무엇인가</a:t>
            </a:r>
            <a:r>
              <a:rPr lang="en-US" altLang="ko-KR" dirty="0"/>
              <a:t>?</a:t>
            </a:r>
            <a:endParaRPr lang="ko-KR" altLang="en-US" dirty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41464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문화와 맞섰던 초대교회</a:t>
            </a:r>
            <a:endParaRPr lang="en-US" altLang="ko-KR" dirty="0" smtClean="0"/>
          </a:p>
          <a:p>
            <a:r>
              <a:rPr lang="ko-KR" altLang="en-US" dirty="0" smtClean="0"/>
              <a:t>초대교회의 위기</a:t>
            </a:r>
            <a:r>
              <a:rPr lang="en-US" altLang="ko-KR" dirty="0" smtClean="0"/>
              <a:t>-</a:t>
            </a:r>
            <a:r>
              <a:rPr lang="ko-KR" altLang="en-US" dirty="0" smtClean="0"/>
              <a:t>로마의 기독교 공인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국교화</a:t>
            </a:r>
            <a:endParaRPr lang="en-US" altLang="ko-KR" dirty="0" smtClean="0"/>
          </a:p>
          <a:p>
            <a:r>
              <a:rPr lang="ko-KR" altLang="en-US" dirty="0" smtClean="0"/>
              <a:t>수도원 운동의 시작</a:t>
            </a: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44720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>
                <a:solidFill>
                  <a:srgbClr val="FF0000"/>
                </a:solidFill>
              </a:rPr>
              <a:t>2. </a:t>
            </a:r>
            <a:r>
              <a:rPr lang="ko-KR" altLang="en-US" dirty="0" err="1" smtClean="0">
                <a:solidFill>
                  <a:srgbClr val="FF0000"/>
                </a:solidFill>
              </a:rPr>
              <a:t>교회론의</a:t>
            </a:r>
            <a:r>
              <a:rPr lang="ko-KR" altLang="en-US" dirty="0" smtClean="0">
                <a:solidFill>
                  <a:srgbClr val="FF0000"/>
                </a:solidFill>
              </a:rPr>
              <a:t> 재정립 필요</a:t>
            </a:r>
            <a:endParaRPr lang="en-US" altLang="ko-K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선교적 </a:t>
            </a:r>
            <a:r>
              <a:rPr lang="ko-KR" altLang="en-US" dirty="0"/>
              <a:t>교회에 대한 이해의 중요성</a:t>
            </a:r>
            <a:r>
              <a:rPr lang="en-US" altLang="ko-KR" dirty="0"/>
              <a:t>: </a:t>
            </a:r>
            <a:r>
              <a:rPr lang="ko-KR" altLang="en-US" dirty="0" err="1"/>
              <a:t>레슬리</a:t>
            </a:r>
            <a:r>
              <a:rPr lang="ko-KR" altLang="en-US" dirty="0"/>
              <a:t> </a:t>
            </a:r>
            <a:r>
              <a:rPr lang="ko-KR" altLang="en-US" dirty="0" err="1"/>
              <a:t>뉴비긴</a:t>
            </a:r>
            <a:endParaRPr lang="ko-KR" altLang="en-US" dirty="0"/>
          </a:p>
          <a:p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140968"/>
            <a:ext cx="7019925" cy="333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3749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선교지가 된 서구</a:t>
            </a:r>
            <a:endParaRPr lang="en-US" altLang="ko-KR" dirty="0" smtClean="0"/>
          </a:p>
          <a:p>
            <a:r>
              <a:rPr lang="ko-KR" altLang="en-US" dirty="0" smtClean="0"/>
              <a:t>이성주의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과학주의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맘몬주의</a:t>
            </a:r>
            <a:r>
              <a:rPr lang="ko-KR" altLang="en-US" dirty="0" smtClean="0"/>
              <a:t> 우상 숭배하는 이교국가 되었다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그런데 </a:t>
            </a:r>
            <a:r>
              <a:rPr lang="ko-KR" altLang="en-US" dirty="0" err="1" smtClean="0"/>
              <a:t>교회론은</a:t>
            </a:r>
            <a:r>
              <a:rPr lang="ko-KR" altLang="en-US" dirty="0" smtClean="0"/>
              <a:t> 그대로</a:t>
            </a:r>
            <a:r>
              <a:rPr lang="en-US" altLang="ko-KR" dirty="0" smtClean="0"/>
              <a:t>…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46367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서구 </a:t>
            </a:r>
            <a:r>
              <a:rPr lang="ko-KR" altLang="en-US" dirty="0" err="1" smtClean="0">
                <a:solidFill>
                  <a:srgbClr val="FF0000"/>
                </a:solidFill>
              </a:rPr>
              <a:t>교회론의</a:t>
            </a:r>
            <a:r>
              <a:rPr lang="ko-KR" altLang="en-US" dirty="0" smtClean="0">
                <a:solidFill>
                  <a:srgbClr val="FF0000"/>
                </a:solidFill>
              </a:rPr>
              <a:t> 뿌리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 marL="514350" indent="-514350">
              <a:buAutoNum type="arabicParenR"/>
            </a:pPr>
            <a:r>
              <a:rPr lang="ko-KR" altLang="en-US" dirty="0" smtClean="0"/>
              <a:t>개인중심의 </a:t>
            </a:r>
            <a:r>
              <a:rPr lang="ko-KR" altLang="en-US" dirty="0" err="1" smtClean="0"/>
              <a:t>구원론</a:t>
            </a:r>
            <a:endParaRPr lang="en-US" altLang="ko-KR" dirty="0" smtClean="0"/>
          </a:p>
          <a:p>
            <a:pPr marL="514350" indent="-514350">
              <a:buAutoNum type="arabicParenR"/>
            </a:pPr>
            <a:r>
              <a:rPr lang="ko-KR" altLang="en-US" dirty="0" smtClean="0"/>
              <a:t>공적 영역에서 교회의 역할을 소홀히 함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왜</a:t>
            </a:r>
            <a:r>
              <a:rPr lang="en-US" altLang="ko-KR" dirty="0" smtClean="0"/>
              <a:t>? </a:t>
            </a:r>
            <a:r>
              <a:rPr lang="ko-KR" altLang="en-US" dirty="0" smtClean="0"/>
              <a:t>기독교 국가이니 잘 허고 있을 </a:t>
            </a:r>
            <a:r>
              <a:rPr lang="ko-KR" altLang="en-US" dirty="0" err="1" smtClean="0"/>
              <a:t>것잉게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en-US" altLang="ko-KR" dirty="0" smtClean="0"/>
              <a:t>-</a:t>
            </a:r>
            <a:r>
              <a:rPr lang="ko-KR" altLang="en-US" dirty="0" smtClean="0">
                <a:solidFill>
                  <a:srgbClr val="0000FF"/>
                </a:solidFill>
              </a:rPr>
              <a:t>‘</a:t>
            </a:r>
            <a:r>
              <a:rPr lang="ko-KR" altLang="en-US" dirty="0" err="1" smtClean="0">
                <a:solidFill>
                  <a:srgbClr val="0000FF"/>
                </a:solidFill>
              </a:rPr>
              <a:t>코르푸스</a:t>
            </a:r>
            <a:r>
              <a:rPr lang="ko-KR" altLang="en-US" dirty="0" smtClean="0">
                <a:solidFill>
                  <a:srgbClr val="0000FF"/>
                </a:solidFill>
              </a:rPr>
              <a:t> </a:t>
            </a:r>
            <a:r>
              <a:rPr lang="ko-KR" altLang="en-US" dirty="0" err="1" smtClean="0">
                <a:solidFill>
                  <a:srgbClr val="0000FF"/>
                </a:solidFill>
              </a:rPr>
              <a:t>크리스티아눔</a:t>
            </a:r>
            <a:r>
              <a:rPr lang="ko-KR" altLang="en-US" dirty="0" smtClean="0">
                <a:solidFill>
                  <a:srgbClr val="0000FF"/>
                </a:solidFill>
              </a:rPr>
              <a:t>’</a:t>
            </a:r>
            <a:r>
              <a:rPr lang="en-US" altLang="ko-KR" dirty="0" smtClean="0">
                <a:solidFill>
                  <a:srgbClr val="0000FF"/>
                </a:solidFill>
              </a:rPr>
              <a:t>(</a:t>
            </a:r>
            <a:r>
              <a:rPr lang="ko-KR" altLang="en-US" dirty="0" smtClean="0">
                <a:solidFill>
                  <a:srgbClr val="0000FF"/>
                </a:solidFill>
              </a:rPr>
              <a:t>기독교 세계</a:t>
            </a:r>
            <a:r>
              <a:rPr lang="en-US" altLang="ko-KR" dirty="0" smtClean="0">
                <a:solidFill>
                  <a:srgbClr val="0000FF"/>
                </a:solidFill>
              </a:rPr>
              <a:t>)</a:t>
            </a:r>
            <a:endParaRPr lang="ko-KR" altLang="en-US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25499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성경적 </a:t>
            </a:r>
            <a:r>
              <a:rPr lang="ko-KR" altLang="en-US" dirty="0" err="1" smtClean="0">
                <a:solidFill>
                  <a:srgbClr val="FF0000"/>
                </a:solidFill>
              </a:rPr>
              <a:t>교회론을</a:t>
            </a:r>
            <a:r>
              <a:rPr lang="ko-KR" altLang="en-US" dirty="0" smtClean="0">
                <a:solidFill>
                  <a:srgbClr val="FF0000"/>
                </a:solidFill>
              </a:rPr>
              <a:t> 상실한 교회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 marL="0" indent="0" fontAlgn="base"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교회를 </a:t>
            </a:r>
            <a:r>
              <a:rPr lang="ko-KR" altLang="en-US" dirty="0"/>
              <a:t>세우신 본연의 목적을 상실한 교회</a:t>
            </a:r>
            <a:r>
              <a:rPr lang="en-US" altLang="ko-KR" dirty="0"/>
              <a:t>, </a:t>
            </a:r>
            <a:endParaRPr lang="ko-KR" altLang="en-US" dirty="0"/>
          </a:p>
          <a:p>
            <a:pPr marL="0" indent="0" fontAlgn="base"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소명을 </a:t>
            </a:r>
            <a:r>
              <a:rPr lang="ko-KR" altLang="en-US" dirty="0"/>
              <a:t>상실한 교회는 </a:t>
            </a:r>
            <a:r>
              <a:rPr lang="ko-KR" altLang="en-US" dirty="0" smtClean="0"/>
              <a:t>숨어 </a:t>
            </a:r>
            <a:r>
              <a:rPr lang="ko-KR" altLang="en-US" dirty="0"/>
              <a:t>끊어진 </a:t>
            </a:r>
            <a:r>
              <a:rPr lang="ko-KR" altLang="en-US" dirty="0" smtClean="0"/>
              <a:t>교회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44274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724</Words>
  <Application>Microsoft Office PowerPoint</Application>
  <PresentationFormat>화면 슬라이드 쇼(4:3)</PresentationFormat>
  <Paragraphs>99</Paragraphs>
  <Slides>23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24" baseType="lpstr">
      <vt:lpstr>Office 테마</vt:lpstr>
      <vt:lpstr>교회, 하나님의 존재 방식을  구현하는 공동체  (창세기 1:26-2:3;  요한복음 1:1-14) 펠로우십교회 사경회(1)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창조와 역사와 교회 교회를 생각한다(1) (창세기 1:26-2:3) </dc:title>
  <dc:creator>user</dc:creator>
  <cp:lastModifiedBy>user</cp:lastModifiedBy>
  <cp:revision>12</cp:revision>
  <dcterms:created xsi:type="dcterms:W3CDTF">2022-05-21T22:20:09Z</dcterms:created>
  <dcterms:modified xsi:type="dcterms:W3CDTF">2022-06-04T08:26:08Z</dcterms:modified>
</cp:coreProperties>
</file>